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376" r:id="rId6"/>
    <p:sldId id="270" r:id="rId8"/>
    <p:sldId id="375" r:id="rId9"/>
    <p:sldId id="260" r:id="rId10"/>
    <p:sldId id="357" r:id="rId11"/>
    <p:sldId id="377" r:id="rId12"/>
    <p:sldId id="278" r:id="rId13"/>
    <p:sldId id="382" r:id="rId14"/>
    <p:sldId id="383" r:id="rId15"/>
    <p:sldId id="386" r:id="rId16"/>
    <p:sldId id="384" r:id="rId17"/>
    <p:sldId id="385" r:id="rId18"/>
    <p:sldId id="267" r:id="rId19"/>
    <p:sldId id="378" r:id="rId20"/>
    <p:sldId id="379" r:id="rId21"/>
    <p:sldId id="380" r:id="rId22"/>
    <p:sldId id="381" r:id="rId23"/>
    <p:sldId id="263" r:id="rId24"/>
    <p:sldId id="334" r:id="rId25"/>
    <p:sldId id="262" r:id="rId26"/>
    <p:sldId id="356" r:id="rId27"/>
    <p:sldId id="269" r:id="rId28"/>
  </p:sldIdLst>
  <p:sldSz cx="12192000" cy="6858000"/>
  <p:notesSz cx="6858000" cy="9144000"/>
  <p:embeddedFontLst>
    <p:embeddedFont>
      <p:font typeface="微软雅黑" panose="020B0503020204020204" pitchFamily="34" charset="-122"/>
      <p:regular r:id="rId32"/>
    </p:embeddedFont>
    <p:embeddedFont>
      <p:font typeface="微软雅黑 Light" panose="020B0502040204020203" pitchFamily="34" charset="-122"/>
      <p:regular r:id="rId33"/>
    </p:embeddedFont>
    <p:embeddedFont>
      <p:font typeface="等线" panose="02010600030101010101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7A8"/>
    <a:srgbClr val="F84E28"/>
    <a:srgbClr val="FFC000"/>
    <a:srgbClr val="A2B932"/>
    <a:srgbClr val="CF9E0A"/>
    <a:srgbClr val="546E7A"/>
    <a:srgbClr val="A5A5A5"/>
    <a:srgbClr val="619ED6"/>
    <a:srgbClr val="EBAC07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>
        <p:scale>
          <a:sx n="50" d="100"/>
          <a:sy n="50" d="100"/>
        </p:scale>
        <p:origin x="1458" y="588"/>
      </p:cViewPr>
      <p:guideLst>
        <p:guide orient="horz" pos="4306"/>
        <p:guide pos="-5"/>
        <p:guide orient="horz"/>
        <p:guide pos="76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8D18-8321-4D32-9838-2E73D5AB9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1CA5-32BD-49A4-8FDF-640257120B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8D18-8321-4D32-9838-2E73D5AB9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1CA5-32BD-49A4-8FDF-640257120B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8D18-8321-4D32-9838-2E73D5AB9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1CA5-32BD-49A4-8FDF-640257120B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8D18-8321-4D32-9838-2E73D5AB9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1CA5-32BD-49A4-8FDF-640257120B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8D18-8321-4D32-9838-2E73D5AB9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1CA5-32BD-49A4-8FDF-640257120B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8D18-8321-4D32-9838-2E73D5AB9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1CA5-32BD-49A4-8FDF-640257120B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8D18-8321-4D32-9838-2E73D5AB9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1CA5-32BD-49A4-8FDF-640257120B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B424C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8D18-8321-4D32-9838-2E73D5AB9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1CA5-32BD-49A4-8FDF-640257120B2D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74513"/>
          </a:xfrm>
          <a:prstGeom prst="rect">
            <a:avLst/>
          </a:prstGeom>
          <a:solidFill>
            <a:srgbClr val="CF9E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404042"/>
              </a:clrFrom>
              <a:clrTo>
                <a:srgbClr val="40404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266" t="61098" r="2266" b="10678"/>
          <a:stretch>
            <a:fillRect/>
          </a:stretch>
        </p:blipFill>
        <p:spPr>
          <a:xfrm>
            <a:off x="4831030" y="-160421"/>
            <a:ext cx="2529940" cy="934933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8D18-8321-4D32-9838-2E73D5AB9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1CA5-32BD-49A4-8FDF-640257120B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8D18-8321-4D32-9838-2E73D5AB9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E1CA5-32BD-49A4-8FDF-640257120B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0518D18-8321-4D32-9838-2E73D5AB9B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7E1CA5-32BD-49A4-8FDF-640257120B2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microsoft.com/office/2007/relationships/media" Target="../media/media1.mp3"/><Relationship Id="rId7" Type="http://schemas.openxmlformats.org/officeDocument/2006/relationships/audio" Target="../media/media1.mp3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5.jpeg"/><Relationship Id="rId10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20.png"/><Relationship Id="rId7" Type="http://schemas.openxmlformats.org/officeDocument/2006/relationships/image" Target="../media/image3.svg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8.png"/><Relationship Id="rId3" Type="http://schemas.openxmlformats.org/officeDocument/2006/relationships/image" Target="../media/image1.sv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jpe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4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6350"/>
            <a:ext cx="12202160" cy="7165975"/>
          </a:xfrm>
          <a:prstGeom prst="rect">
            <a:avLst/>
          </a:prstGeom>
        </p:spPr>
      </p:pic>
      <p:sp>
        <p:nvSpPr>
          <p:cNvPr id="12" name="PA_等腰三角形 11"/>
          <p:cNvSpPr/>
          <p:nvPr>
            <p:custDataLst>
              <p:tags r:id="rId2"/>
            </p:custDataLst>
          </p:nvPr>
        </p:nvSpPr>
        <p:spPr>
          <a:xfrm rot="10800000">
            <a:off x="611505" y="758825"/>
            <a:ext cx="718185" cy="760095"/>
          </a:xfrm>
          <a:prstGeom prst="triangle">
            <a:avLst/>
          </a:prstGeom>
          <a:solidFill>
            <a:srgbClr val="A27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PA_等腰三角形 12"/>
          <p:cNvSpPr/>
          <p:nvPr>
            <p:custDataLst>
              <p:tags r:id="rId3"/>
            </p:custDataLst>
          </p:nvPr>
        </p:nvSpPr>
        <p:spPr>
          <a:xfrm rot="10800000">
            <a:off x="11199291" y="3548810"/>
            <a:ext cx="264995" cy="280060"/>
          </a:xfrm>
          <a:prstGeom prst="triangle">
            <a:avLst/>
          </a:prstGeom>
          <a:solidFill>
            <a:srgbClr val="A27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PA_等腰三角形 14"/>
          <p:cNvSpPr/>
          <p:nvPr>
            <p:custDataLst>
              <p:tags r:id="rId4"/>
            </p:custDataLst>
          </p:nvPr>
        </p:nvSpPr>
        <p:spPr>
          <a:xfrm>
            <a:off x="304996" y="4845817"/>
            <a:ext cx="1569782" cy="1659024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PA_矩形 16"/>
          <p:cNvSpPr/>
          <p:nvPr>
            <p:custDataLst>
              <p:tags r:id="rId5"/>
            </p:custDataLst>
          </p:nvPr>
        </p:nvSpPr>
        <p:spPr>
          <a:xfrm>
            <a:off x="0" y="3973195"/>
            <a:ext cx="12192000" cy="318643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PA_椭圆 17"/>
          <p:cNvSpPr/>
          <p:nvPr>
            <p:custDataLst>
              <p:tags r:id="rId6"/>
            </p:custDataLst>
          </p:nvPr>
        </p:nvSpPr>
        <p:spPr>
          <a:xfrm>
            <a:off x="4622165" y="2485390"/>
            <a:ext cx="3245485" cy="240728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共享单车项目答辩</a:t>
            </a:r>
            <a:endParaRPr lang="zh-CN" altLang="en-US" sz="4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A_空と海の诗 秒5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>
                  <p14:fade in="500.000000" out="750.000000"/>
                </p14:media>
              </p:ext>
            </p:extLst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62098" y="4541017"/>
            <a:ext cx="609600" cy="6096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4140" y="5331460"/>
            <a:ext cx="11983720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6000" b="1">
                <a:ln w="25400">
                  <a:gradFill>
                    <a:gsLst>
                      <a:gs pos="31000">
                        <a:srgbClr val="6D6E85"/>
                      </a:gs>
                      <a:gs pos="66000">
                        <a:srgbClr val="A2C6FF"/>
                      </a:gs>
                      <a:gs pos="45000">
                        <a:srgbClr val="97B8F2"/>
                      </a:gs>
                      <a:gs pos="11000">
                        <a:srgbClr val="ED7D31">
                          <a:lumMod val="20000"/>
                          <a:lumOff val="80000"/>
                        </a:srgbClr>
                      </a:gs>
                      <a:gs pos="100000">
                        <a:srgbClr val="7E6760"/>
                      </a:gs>
                      <a:gs pos="91000">
                        <a:schemeClr val="bg1">
                          <a:lumMod val="50000"/>
                        </a:schemeClr>
                      </a:gs>
                      <a:gs pos="56000">
                        <a:srgbClr val="455C85"/>
                      </a:gs>
                      <a:gs pos="81000">
                        <a:srgbClr val="F8D8CF"/>
                      </a:gs>
                    </a:gsLst>
                  </a:gradFill>
                </a:ln>
                <a:blipFill>
                  <a:blip r:embed="rId11"/>
                  <a:tile sx="100000" sy="100000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一切都被记录，一切都被数字化</a:t>
            </a:r>
            <a:endParaRPr lang="zh-CN" altLang="en-US" sz="6000" b="1">
              <a:ln w="25400">
                <a:gradFill>
                  <a:gsLst>
                    <a:gs pos="31000">
                      <a:srgbClr val="6D6E85"/>
                    </a:gs>
                    <a:gs pos="66000">
                      <a:srgbClr val="A2C6FF"/>
                    </a:gs>
                    <a:gs pos="45000">
                      <a:srgbClr val="97B8F2"/>
                    </a:gs>
                    <a:gs pos="11000">
                      <a:srgbClr val="ED7D31">
                        <a:lumMod val="20000"/>
                        <a:lumOff val="80000"/>
                      </a:srgbClr>
                    </a:gs>
                    <a:gs pos="100000">
                      <a:srgbClr val="7E6760"/>
                    </a:gs>
                    <a:gs pos="91000">
                      <a:schemeClr val="bg1">
                        <a:lumMod val="50000"/>
                      </a:schemeClr>
                    </a:gs>
                    <a:gs pos="56000">
                      <a:srgbClr val="455C85"/>
                    </a:gs>
                    <a:gs pos="81000">
                      <a:srgbClr val="F8D8CF"/>
                    </a:gs>
                  </a:gsLst>
                </a:gradFill>
              </a:ln>
              <a:blipFill>
                <a:blip r:embed="rId11"/>
                <a:tile sx="100000" sy="100000"/>
              </a:blip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942840" y="4888230"/>
            <a:ext cx="1137920" cy="45720"/>
          </a:xfrm>
          <a:prstGeom prst="line">
            <a:avLst/>
          </a:prstGeom>
          <a:ln w="12700">
            <a:solidFill>
              <a:srgbClr val="546E7A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4942840" y="3462020"/>
            <a:ext cx="1181100" cy="1778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943041" y="4309952"/>
            <a:ext cx="102498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边形 7"/>
          <p:cNvSpPr/>
          <p:nvPr/>
        </p:nvSpPr>
        <p:spPr>
          <a:xfrm rot="1249303">
            <a:off x="2855509" y="3691744"/>
            <a:ext cx="2477053" cy="1002161"/>
          </a:xfrm>
          <a:prstGeom prst="parallelogram">
            <a:avLst>
              <a:gd name="adj" fmla="val 104747"/>
            </a:avLst>
          </a:prstGeom>
          <a:solidFill>
            <a:srgbClr val="C8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 rot="1249303">
            <a:off x="2855509" y="3007907"/>
            <a:ext cx="2477053" cy="1002161"/>
          </a:xfrm>
          <a:prstGeom prst="parallelogram">
            <a:avLst>
              <a:gd name="adj" fmla="val 104747"/>
            </a:avLst>
          </a:prstGeom>
          <a:solidFill>
            <a:srgbClr val="A2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 rot="1249303">
            <a:off x="2855509" y="2252347"/>
            <a:ext cx="2477053" cy="1002161"/>
          </a:xfrm>
          <a:prstGeom prst="parallelogram">
            <a:avLst>
              <a:gd name="adj" fmla="val 104747"/>
            </a:avLst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62"/>
          <p:cNvSpPr>
            <a:spLocks noChangeAspect="1"/>
          </p:cNvSpPr>
          <p:nvPr/>
        </p:nvSpPr>
        <p:spPr>
          <a:xfrm>
            <a:off x="6199505" y="3234690"/>
            <a:ext cx="612140" cy="627380"/>
          </a:xfrm>
          <a:prstGeom prst="ellipse">
            <a:avLst/>
          </a:prstGeom>
          <a:solidFill>
            <a:srgbClr val="8A6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rgbClr val="8A6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77"/>
          <p:cNvSpPr>
            <a:spLocks noChangeAspect="1"/>
          </p:cNvSpPr>
          <p:nvPr/>
        </p:nvSpPr>
        <p:spPr>
          <a:xfrm>
            <a:off x="6158119" y="4025529"/>
            <a:ext cx="612000" cy="594479"/>
          </a:xfrm>
          <a:prstGeom prst="ellipse">
            <a:avLst/>
          </a:prstGeom>
          <a:solidFill>
            <a:srgbClr val="C8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910"/>
          <p:cNvSpPr/>
          <p:nvPr/>
        </p:nvSpPr>
        <p:spPr bwMode="auto">
          <a:xfrm>
            <a:off x="6314440" y="3373120"/>
            <a:ext cx="365760" cy="425450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67"/>
          <p:cNvSpPr>
            <a:spLocks noChangeAspect="1"/>
          </p:cNvSpPr>
          <p:nvPr/>
        </p:nvSpPr>
        <p:spPr>
          <a:xfrm>
            <a:off x="6199394" y="4721012"/>
            <a:ext cx="612000" cy="594479"/>
          </a:xfrm>
          <a:prstGeom prst="ellipse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6309110" y="2761814"/>
            <a:ext cx="407446" cy="309643"/>
            <a:chOff x="10004425" y="1971676"/>
            <a:chExt cx="1593850" cy="1211262"/>
          </a:xfrm>
          <a:solidFill>
            <a:schemeClr val="bg1"/>
          </a:solidFill>
        </p:grpSpPr>
        <p:sp>
          <p:nvSpPr>
            <p:cNvPr id="19" name="Freeform 267"/>
            <p:cNvSpPr/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70"/>
            <p:cNvSpPr/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71"/>
            <p:cNvSpPr/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72"/>
            <p:cNvSpPr/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975886" y="2573036"/>
            <a:ext cx="49905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0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en-US" altLang="zh-CN" sz="20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同月份骑行人数</a:t>
            </a:r>
            <a:endParaRPr lang="zh-CN" altLang="en-US" sz="2000" dirty="0">
              <a:solidFill>
                <a:srgbClr val="8A6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92014" y="2308208"/>
            <a:ext cx="1863173" cy="3159654"/>
            <a:chOff x="7856825" y="2588958"/>
            <a:chExt cx="841694" cy="1427383"/>
          </a:xfrm>
          <a:solidFill>
            <a:srgbClr val="546E7A"/>
          </a:solidFill>
        </p:grpSpPr>
        <p:sp>
          <p:nvSpPr>
            <p:cNvPr id="27" name="Freeform 110"/>
            <p:cNvSpPr/>
            <p:nvPr/>
          </p:nvSpPr>
          <p:spPr bwMode="auto">
            <a:xfrm>
              <a:off x="7856825" y="2762542"/>
              <a:ext cx="841694" cy="1253799"/>
            </a:xfrm>
            <a:custGeom>
              <a:avLst/>
              <a:gdLst>
                <a:gd name="T0" fmla="*/ 779 w 904"/>
                <a:gd name="T1" fmla="*/ 173 h 1347"/>
                <a:gd name="T2" fmla="*/ 811 w 904"/>
                <a:gd name="T3" fmla="*/ 151 h 1347"/>
                <a:gd name="T4" fmla="*/ 880 w 904"/>
                <a:gd name="T5" fmla="*/ 98 h 1347"/>
                <a:gd name="T6" fmla="*/ 885 w 904"/>
                <a:gd name="T7" fmla="*/ 24 h 1347"/>
                <a:gd name="T8" fmla="*/ 811 w 904"/>
                <a:gd name="T9" fmla="*/ 18 h 1347"/>
                <a:gd name="T10" fmla="*/ 811 w 904"/>
                <a:gd name="T11" fmla="*/ 19 h 1347"/>
                <a:gd name="T12" fmla="*/ 779 w 904"/>
                <a:gd name="T13" fmla="*/ 45 h 1347"/>
                <a:gd name="T14" fmla="*/ 469 w 904"/>
                <a:gd name="T15" fmla="*/ 169 h 1347"/>
                <a:gd name="T16" fmla="*/ 459 w 904"/>
                <a:gd name="T17" fmla="*/ 168 h 1347"/>
                <a:gd name="T18" fmla="*/ 423 w 904"/>
                <a:gd name="T19" fmla="*/ 168 h 1347"/>
                <a:gd name="T20" fmla="*/ 206 w 904"/>
                <a:gd name="T21" fmla="*/ 168 h 1347"/>
                <a:gd name="T22" fmla="*/ 197 w 904"/>
                <a:gd name="T23" fmla="*/ 169 h 1347"/>
                <a:gd name="T24" fmla="*/ 151 w 904"/>
                <a:gd name="T25" fmla="*/ 177 h 1347"/>
                <a:gd name="T26" fmla="*/ 49 w 904"/>
                <a:gd name="T27" fmla="*/ 260 h 1347"/>
                <a:gd name="T28" fmla="*/ 0 w 904"/>
                <a:gd name="T29" fmla="*/ 474 h 1347"/>
                <a:gd name="T30" fmla="*/ 33 w 904"/>
                <a:gd name="T31" fmla="*/ 736 h 1347"/>
                <a:gd name="T32" fmla="*/ 84 w 904"/>
                <a:gd name="T33" fmla="*/ 777 h 1347"/>
                <a:gd name="T34" fmla="*/ 95 w 904"/>
                <a:gd name="T35" fmla="*/ 776 h 1347"/>
                <a:gd name="T36" fmla="*/ 136 w 904"/>
                <a:gd name="T37" fmla="*/ 713 h 1347"/>
                <a:gd name="T38" fmla="*/ 105 w 904"/>
                <a:gd name="T39" fmla="*/ 474 h 1347"/>
                <a:gd name="T40" fmla="*/ 122 w 904"/>
                <a:gd name="T41" fmla="*/ 350 h 1347"/>
                <a:gd name="T42" fmla="*/ 155 w 904"/>
                <a:gd name="T43" fmla="*/ 294 h 1347"/>
                <a:gd name="T44" fmla="*/ 155 w 904"/>
                <a:gd name="T45" fmla="*/ 543 h 1347"/>
                <a:gd name="T46" fmla="*/ 155 w 904"/>
                <a:gd name="T47" fmla="*/ 667 h 1347"/>
                <a:gd name="T48" fmla="*/ 155 w 904"/>
                <a:gd name="T49" fmla="*/ 1266 h 1347"/>
                <a:gd name="T50" fmla="*/ 236 w 904"/>
                <a:gd name="T51" fmla="*/ 1347 h 1347"/>
                <a:gd name="T52" fmla="*/ 317 w 904"/>
                <a:gd name="T53" fmla="*/ 1266 h 1347"/>
                <a:gd name="T54" fmla="*/ 317 w 904"/>
                <a:gd name="T55" fmla="*/ 718 h 1347"/>
                <a:gd name="T56" fmla="*/ 347 w 904"/>
                <a:gd name="T57" fmla="*/ 718 h 1347"/>
                <a:gd name="T58" fmla="*/ 347 w 904"/>
                <a:gd name="T59" fmla="*/ 1266 h 1347"/>
                <a:gd name="T60" fmla="*/ 429 w 904"/>
                <a:gd name="T61" fmla="*/ 1347 h 1347"/>
                <a:gd name="T62" fmla="*/ 510 w 904"/>
                <a:gd name="T63" fmla="*/ 1266 h 1347"/>
                <a:gd name="T64" fmla="*/ 510 w 904"/>
                <a:gd name="T65" fmla="*/ 667 h 1347"/>
                <a:gd name="T66" fmla="*/ 510 w 904"/>
                <a:gd name="T67" fmla="*/ 543 h 1347"/>
                <a:gd name="T68" fmla="*/ 510 w 904"/>
                <a:gd name="T69" fmla="*/ 284 h 1347"/>
                <a:gd name="T70" fmla="*/ 510 w 904"/>
                <a:gd name="T71" fmla="*/ 271 h 1347"/>
                <a:gd name="T72" fmla="*/ 779 w 904"/>
                <a:gd name="T73" fmla="*/ 17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1347">
                  <a:moveTo>
                    <a:pt x="779" y="173"/>
                  </a:moveTo>
                  <a:cubicBezTo>
                    <a:pt x="789" y="166"/>
                    <a:pt x="800" y="159"/>
                    <a:pt x="811" y="151"/>
                  </a:cubicBezTo>
                  <a:cubicBezTo>
                    <a:pt x="834" y="136"/>
                    <a:pt x="857" y="118"/>
                    <a:pt x="880" y="98"/>
                  </a:cubicBezTo>
                  <a:cubicBezTo>
                    <a:pt x="902" y="79"/>
                    <a:pt x="904" y="46"/>
                    <a:pt x="885" y="24"/>
                  </a:cubicBezTo>
                  <a:cubicBezTo>
                    <a:pt x="866" y="2"/>
                    <a:pt x="833" y="0"/>
                    <a:pt x="811" y="18"/>
                  </a:cubicBezTo>
                  <a:cubicBezTo>
                    <a:pt x="811" y="19"/>
                    <a:pt x="811" y="19"/>
                    <a:pt x="811" y="19"/>
                  </a:cubicBezTo>
                  <a:cubicBezTo>
                    <a:pt x="800" y="28"/>
                    <a:pt x="789" y="37"/>
                    <a:pt x="779" y="45"/>
                  </a:cubicBezTo>
                  <a:cubicBezTo>
                    <a:pt x="627" y="163"/>
                    <a:pt x="494" y="169"/>
                    <a:pt x="469" y="169"/>
                  </a:cubicBezTo>
                  <a:cubicBezTo>
                    <a:pt x="465" y="168"/>
                    <a:pt x="462" y="168"/>
                    <a:pt x="459" y="168"/>
                  </a:cubicBezTo>
                  <a:cubicBezTo>
                    <a:pt x="423" y="168"/>
                    <a:pt x="423" y="168"/>
                    <a:pt x="423" y="168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3" y="168"/>
                    <a:pt x="200" y="168"/>
                    <a:pt x="197" y="169"/>
                  </a:cubicBezTo>
                  <a:cubicBezTo>
                    <a:pt x="187" y="169"/>
                    <a:pt x="171" y="170"/>
                    <a:pt x="151" y="177"/>
                  </a:cubicBezTo>
                  <a:cubicBezTo>
                    <a:pt x="119" y="187"/>
                    <a:pt x="78" y="212"/>
                    <a:pt x="49" y="260"/>
                  </a:cubicBezTo>
                  <a:cubicBezTo>
                    <a:pt x="19" y="308"/>
                    <a:pt x="0" y="377"/>
                    <a:pt x="0" y="474"/>
                  </a:cubicBezTo>
                  <a:cubicBezTo>
                    <a:pt x="0" y="544"/>
                    <a:pt x="10" y="630"/>
                    <a:pt x="33" y="736"/>
                  </a:cubicBezTo>
                  <a:cubicBezTo>
                    <a:pt x="38" y="760"/>
                    <a:pt x="60" y="777"/>
                    <a:pt x="84" y="777"/>
                  </a:cubicBezTo>
                  <a:cubicBezTo>
                    <a:pt x="88" y="777"/>
                    <a:pt x="92" y="776"/>
                    <a:pt x="95" y="776"/>
                  </a:cubicBezTo>
                  <a:cubicBezTo>
                    <a:pt x="124" y="769"/>
                    <a:pt x="142" y="741"/>
                    <a:pt x="136" y="713"/>
                  </a:cubicBezTo>
                  <a:cubicBezTo>
                    <a:pt x="114" y="613"/>
                    <a:pt x="105" y="534"/>
                    <a:pt x="105" y="474"/>
                  </a:cubicBezTo>
                  <a:cubicBezTo>
                    <a:pt x="105" y="418"/>
                    <a:pt x="112" y="378"/>
                    <a:pt x="122" y="350"/>
                  </a:cubicBezTo>
                  <a:cubicBezTo>
                    <a:pt x="132" y="321"/>
                    <a:pt x="144" y="304"/>
                    <a:pt x="155" y="294"/>
                  </a:cubicBezTo>
                  <a:cubicBezTo>
                    <a:pt x="155" y="543"/>
                    <a:pt x="155" y="543"/>
                    <a:pt x="155" y="543"/>
                  </a:cubicBezTo>
                  <a:cubicBezTo>
                    <a:pt x="155" y="667"/>
                    <a:pt x="155" y="667"/>
                    <a:pt x="155" y="667"/>
                  </a:cubicBezTo>
                  <a:cubicBezTo>
                    <a:pt x="155" y="1266"/>
                    <a:pt x="155" y="1266"/>
                    <a:pt x="155" y="1266"/>
                  </a:cubicBezTo>
                  <a:cubicBezTo>
                    <a:pt x="155" y="1310"/>
                    <a:pt x="191" y="1347"/>
                    <a:pt x="236" y="1347"/>
                  </a:cubicBezTo>
                  <a:cubicBezTo>
                    <a:pt x="281" y="1347"/>
                    <a:pt x="317" y="1310"/>
                    <a:pt x="317" y="1266"/>
                  </a:cubicBezTo>
                  <a:cubicBezTo>
                    <a:pt x="317" y="718"/>
                    <a:pt x="317" y="718"/>
                    <a:pt x="317" y="718"/>
                  </a:cubicBezTo>
                  <a:cubicBezTo>
                    <a:pt x="347" y="718"/>
                    <a:pt x="347" y="718"/>
                    <a:pt x="347" y="718"/>
                  </a:cubicBezTo>
                  <a:cubicBezTo>
                    <a:pt x="347" y="1266"/>
                    <a:pt x="347" y="1266"/>
                    <a:pt x="347" y="1266"/>
                  </a:cubicBezTo>
                  <a:cubicBezTo>
                    <a:pt x="347" y="1310"/>
                    <a:pt x="384" y="1347"/>
                    <a:pt x="429" y="1347"/>
                  </a:cubicBezTo>
                  <a:cubicBezTo>
                    <a:pt x="473" y="1347"/>
                    <a:pt x="510" y="1310"/>
                    <a:pt x="510" y="1266"/>
                  </a:cubicBezTo>
                  <a:cubicBezTo>
                    <a:pt x="510" y="667"/>
                    <a:pt x="510" y="667"/>
                    <a:pt x="510" y="667"/>
                  </a:cubicBezTo>
                  <a:cubicBezTo>
                    <a:pt x="510" y="543"/>
                    <a:pt x="510" y="543"/>
                    <a:pt x="510" y="543"/>
                  </a:cubicBezTo>
                  <a:cubicBezTo>
                    <a:pt x="510" y="284"/>
                    <a:pt x="510" y="284"/>
                    <a:pt x="510" y="284"/>
                  </a:cubicBezTo>
                  <a:cubicBezTo>
                    <a:pt x="510" y="271"/>
                    <a:pt x="510" y="271"/>
                    <a:pt x="510" y="271"/>
                  </a:cubicBezTo>
                  <a:cubicBezTo>
                    <a:pt x="567" y="265"/>
                    <a:pt x="667" y="243"/>
                    <a:pt x="779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111"/>
            <p:cNvSpPr/>
            <p:nvPr/>
          </p:nvSpPr>
          <p:spPr bwMode="auto">
            <a:xfrm>
              <a:off x="8006681" y="2588958"/>
              <a:ext cx="300962" cy="302211"/>
            </a:xfrm>
            <a:custGeom>
              <a:avLst/>
              <a:gdLst>
                <a:gd name="T0" fmla="*/ 196 w 324"/>
                <a:gd name="T1" fmla="*/ 19 h 324"/>
                <a:gd name="T2" fmla="*/ 19 w 324"/>
                <a:gd name="T3" fmla="*/ 129 h 324"/>
                <a:gd name="T4" fmla="*/ 129 w 324"/>
                <a:gd name="T5" fmla="*/ 306 h 324"/>
                <a:gd name="T6" fmla="*/ 306 w 324"/>
                <a:gd name="T7" fmla="*/ 196 h 324"/>
                <a:gd name="T8" fmla="*/ 196 w 324"/>
                <a:gd name="T9" fmla="*/ 1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324">
                  <a:moveTo>
                    <a:pt x="196" y="19"/>
                  </a:moveTo>
                  <a:cubicBezTo>
                    <a:pt x="116" y="0"/>
                    <a:pt x="37" y="49"/>
                    <a:pt x="19" y="129"/>
                  </a:cubicBezTo>
                  <a:cubicBezTo>
                    <a:pt x="0" y="208"/>
                    <a:pt x="49" y="288"/>
                    <a:pt x="129" y="306"/>
                  </a:cubicBezTo>
                  <a:cubicBezTo>
                    <a:pt x="208" y="324"/>
                    <a:pt x="287" y="275"/>
                    <a:pt x="306" y="196"/>
                  </a:cubicBezTo>
                  <a:cubicBezTo>
                    <a:pt x="324" y="116"/>
                    <a:pt x="275" y="37"/>
                    <a:pt x="19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888891" y="3284214"/>
            <a:ext cx="49905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0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一周内不同时间</a:t>
            </a:r>
            <a:r>
              <a:rPr lang="zh-CN" altLang="en-US" sz="20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骑行人数</a:t>
            </a:r>
            <a:endParaRPr lang="zh-CN" altLang="en-US" sz="2000" dirty="0">
              <a:solidFill>
                <a:srgbClr val="8A6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 rot="1249303">
            <a:off x="2855509" y="4432937"/>
            <a:ext cx="2477053" cy="1002161"/>
          </a:xfrm>
          <a:prstGeom prst="parallelogram">
            <a:avLst>
              <a:gd name="adj" fmla="val 104747"/>
            </a:avLst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77880" y="963526"/>
            <a:ext cx="268287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36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分析依据</a:t>
            </a:r>
            <a:endParaRPr lang="zh-CN" altLang="en-US" sz="3600" dirty="0">
              <a:solidFill>
                <a:srgbClr val="8A6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070041" y="2850114"/>
            <a:ext cx="1024985" cy="0"/>
          </a:xfrm>
          <a:prstGeom prst="line">
            <a:avLst/>
          </a:prstGeom>
          <a:ln w="12700">
            <a:solidFill>
              <a:srgbClr val="546E7A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6314190" y="4882714"/>
            <a:ext cx="407446" cy="309643"/>
            <a:chOff x="10004425" y="1971676"/>
            <a:chExt cx="1593850" cy="1211262"/>
          </a:xfrm>
          <a:solidFill>
            <a:schemeClr val="bg1"/>
          </a:solidFill>
        </p:grpSpPr>
        <p:sp>
          <p:nvSpPr>
            <p:cNvPr id="33" name="Freeform 267"/>
            <p:cNvSpPr/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70"/>
            <p:cNvSpPr/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71"/>
            <p:cNvSpPr/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72"/>
            <p:cNvSpPr/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Oval 67"/>
          <p:cNvSpPr>
            <a:spLocks noChangeAspect="1"/>
          </p:cNvSpPr>
          <p:nvPr/>
        </p:nvSpPr>
        <p:spPr>
          <a:xfrm>
            <a:off x="6199505" y="2578735"/>
            <a:ext cx="612140" cy="568325"/>
          </a:xfrm>
          <a:prstGeom prst="ellipse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55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6319270" y="2709109"/>
            <a:ext cx="407446" cy="309643"/>
            <a:chOff x="10004425" y="1971676"/>
            <a:chExt cx="1593850" cy="1211262"/>
          </a:xfrm>
          <a:solidFill>
            <a:schemeClr val="bg1"/>
          </a:solidFill>
        </p:grpSpPr>
        <p:sp>
          <p:nvSpPr>
            <p:cNvPr id="41" name="Freeform 267"/>
            <p:cNvSpPr/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270"/>
            <p:cNvSpPr/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271"/>
            <p:cNvSpPr/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272"/>
            <p:cNvSpPr/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Freeform 910"/>
          <p:cNvSpPr/>
          <p:nvPr/>
        </p:nvSpPr>
        <p:spPr bwMode="auto">
          <a:xfrm rot="10800000" flipH="1" flipV="1">
            <a:off x="6309360" y="4106545"/>
            <a:ext cx="341630" cy="405765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976110" y="4025265"/>
            <a:ext cx="35629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6025" fontAlgn="base">
              <a:lnSpc>
                <a:spcPct val="150000"/>
              </a:lnSpc>
              <a:buClrTx/>
              <a:buSzTx/>
              <a:buFontTx/>
            </a:pPr>
            <a:r>
              <a:rPr lang="en-US" altLang="zh-CN" sz="20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0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同季节不同时间</a:t>
            </a:r>
            <a:r>
              <a:rPr lang="zh-CN" altLang="en-US" sz="20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骑行人数</a:t>
            </a:r>
            <a:endParaRPr lang="en-US" altLang="zh-CN" sz="2000" dirty="0">
              <a:solidFill>
                <a:srgbClr val="8A6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976745" y="4817745"/>
            <a:ext cx="3844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不同用户不同时间</a:t>
            </a:r>
            <a:r>
              <a:rPr lang="zh-CN" altLang="en-US" sz="20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骑行人数</a:t>
            </a:r>
            <a:endParaRPr lang="zh-CN" altLang="en-US" sz="2000" dirty="0">
              <a:solidFill>
                <a:srgbClr val="8A6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96455" y="911456"/>
            <a:ext cx="215392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数据框创建</a:t>
            </a:r>
            <a:endParaRPr lang="zh-CN" altLang="en-US" sz="2400" dirty="0">
              <a:solidFill>
                <a:srgbClr val="8A6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" y="1525270"/>
            <a:ext cx="9011285" cy="4708525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-13970" y="1383030"/>
            <a:ext cx="1218057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07340" y="911225"/>
            <a:ext cx="376174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03.1 </a:t>
            </a:r>
            <a:r>
              <a:rPr lang="zh-CN" altLang="en-US" sz="24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核心代码</a:t>
            </a:r>
            <a:endParaRPr lang="zh-CN" altLang="en-US" sz="2400" dirty="0">
              <a:solidFill>
                <a:srgbClr val="8A6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-13970" y="1383030"/>
            <a:ext cx="1218057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5" y="1955800"/>
            <a:ext cx="10504805" cy="1061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8825" y="3589655"/>
            <a:ext cx="10336530" cy="1863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/>
              <a:t>pd.melt(data,id_vars, value_vars,var_name,value_name)</a:t>
            </a:r>
            <a:r>
              <a:rPr lang="zh-CN" altLang="en-US" sz="2400"/>
              <a:t>：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en-US" altLang="zh-CN" sz="2400"/>
              <a:t>	pandas</a:t>
            </a:r>
            <a:r>
              <a:rPr lang="zh-CN" altLang="en-US" sz="2400"/>
              <a:t>库中的</a:t>
            </a:r>
            <a:r>
              <a:rPr lang="en-US" altLang="zh-CN" sz="2400"/>
              <a:t>melt()</a:t>
            </a:r>
            <a:r>
              <a:rPr lang="zh-CN" altLang="en-US" sz="2400"/>
              <a:t>方法，主要用于将列名转换为列数据，实现数据框的重构。上述代码中，对会员和非会员列进行了合并转化，将转化后的列名命名为</a:t>
            </a:r>
            <a:r>
              <a:rPr lang="en-US" altLang="zh-CN" sz="2400"/>
              <a:t>changed</a:t>
            </a:r>
            <a:r>
              <a:rPr lang="zh-CN" altLang="en-US" sz="2400"/>
              <a:t>，对应骑行人数列命名为</a:t>
            </a:r>
            <a:r>
              <a:rPr lang="en-US" altLang="zh-CN" sz="2400"/>
              <a:t>number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07340" y="911225"/>
            <a:ext cx="37045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03.2 </a:t>
            </a:r>
            <a:r>
              <a:rPr lang="zh-CN" altLang="en-US" sz="24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en-US" sz="2400" dirty="0">
              <a:solidFill>
                <a:srgbClr val="8A6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-13970" y="1383030"/>
            <a:ext cx="1218057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" y="2595880"/>
            <a:ext cx="6781165" cy="3344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3745" y="1830705"/>
            <a:ext cx="315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原</a:t>
            </a:r>
            <a:r>
              <a:rPr lang="zh-CN" altLang="en-US" sz="2400"/>
              <a:t>数据的部分截图：</a:t>
            </a:r>
            <a:endParaRPr lang="zh-CN" altLang="en-US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655" y="2595880"/>
            <a:ext cx="3559175" cy="1386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655" y="3922395"/>
            <a:ext cx="3559175" cy="1247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53655" y="192278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列合并转化后的部分数据：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3065" y="911225"/>
            <a:ext cx="2352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03.3 </a:t>
            </a:r>
            <a:r>
              <a:rPr lang="zh-CN" altLang="en-US" sz="24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核心代码</a:t>
            </a:r>
            <a:endParaRPr lang="zh-CN" altLang="en-US" sz="2400" dirty="0">
              <a:solidFill>
                <a:srgbClr val="8A6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-13970" y="1383030"/>
            <a:ext cx="1218057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24510" y="3311525"/>
            <a:ext cx="10336530" cy="2749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400"/>
              <a:t>groupby(“列名”):对数据框按照指定列进行分组</a:t>
            </a:r>
            <a:endParaRPr lang="en-US" altLang="zh-CN" sz="2400"/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400"/>
              <a:t>mean():求平均值</a:t>
            </a:r>
            <a:endParaRPr lang="en-US" altLang="zh-CN" sz="2400"/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400"/>
              <a:t>pd.DataFrame(data):创建数据框</a:t>
            </a:r>
            <a:endParaRPr lang="en-US" altLang="zh-CN" sz="2400"/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400"/>
              <a:t>①对列合并转化后得到的新数据表按照”hour”、”changed”列进行分组</a:t>
            </a:r>
            <a:endParaRPr lang="en-US" altLang="zh-CN" sz="2400"/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400"/>
              <a:t>②对分组后的数据按分组求得每个分组“number”列数据的均值</a:t>
            </a:r>
            <a:endParaRPr lang="en-US" altLang="zh-CN" sz="2400"/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2400"/>
              <a:t>③对处理后的数据创建新的数据框并建立索引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5" y="1816735"/>
            <a:ext cx="10805795" cy="120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3065" y="911225"/>
            <a:ext cx="23526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03.4 </a:t>
            </a:r>
            <a:r>
              <a:rPr lang="zh-CN" altLang="en-US" sz="2400" dirty="0">
                <a:solidFill>
                  <a:srgbClr val="8A6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en-US" sz="2400" dirty="0">
              <a:solidFill>
                <a:srgbClr val="8A6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-13970" y="1383030"/>
            <a:ext cx="1218057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" y="2475230"/>
            <a:ext cx="5274945" cy="3837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6590" y="1744980"/>
            <a:ext cx="566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将不同人员不同时间的骑行数据框输出：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3743557" y="1545751"/>
            <a:ext cx="4704887" cy="4666258"/>
            <a:chOff x="1581543" y="1298448"/>
            <a:chExt cx="4704887" cy="4666258"/>
          </a:xfrm>
          <a:solidFill>
            <a:srgbClr val="92D050"/>
          </a:solidFill>
        </p:grpSpPr>
        <p:grpSp>
          <p:nvGrpSpPr>
            <p:cNvPr id="4" name="Group 9"/>
            <p:cNvGrpSpPr/>
            <p:nvPr userDrawn="1"/>
          </p:nvGrpSpPr>
          <p:grpSpPr>
            <a:xfrm>
              <a:off x="1581543" y="1298448"/>
              <a:ext cx="2266926" cy="4662029"/>
              <a:chOff x="1581543" y="1298448"/>
              <a:chExt cx="2266926" cy="4662029"/>
            </a:xfrm>
            <a:grpFill/>
          </p:grpSpPr>
          <p:sp>
            <p:nvSpPr>
              <p:cNvPr id="8" name="Teardrop 8"/>
              <p:cNvSpPr/>
              <p:nvPr userDrawn="1"/>
            </p:nvSpPr>
            <p:spPr>
              <a:xfrm rot="5400000">
                <a:off x="1581543" y="1298448"/>
                <a:ext cx="2266926" cy="2266926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" name="Teardrop 38"/>
              <p:cNvSpPr/>
              <p:nvPr userDrawn="1"/>
            </p:nvSpPr>
            <p:spPr>
              <a:xfrm>
                <a:off x="1581543" y="3693551"/>
                <a:ext cx="2266926" cy="2266926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5" name="Group 39"/>
            <p:cNvGrpSpPr/>
            <p:nvPr userDrawn="1"/>
          </p:nvGrpSpPr>
          <p:grpSpPr>
            <a:xfrm rot="10800000">
              <a:off x="4006919" y="1302677"/>
              <a:ext cx="2279511" cy="4662029"/>
              <a:chOff x="1581543" y="1298448"/>
              <a:chExt cx="2279511" cy="4662029"/>
            </a:xfrm>
            <a:grpFill/>
          </p:grpSpPr>
          <p:sp>
            <p:nvSpPr>
              <p:cNvPr id="6" name="Teardrop 40"/>
              <p:cNvSpPr/>
              <p:nvPr userDrawn="1"/>
            </p:nvSpPr>
            <p:spPr>
              <a:xfrm rot="5400000">
                <a:off x="1594128" y="1298448"/>
                <a:ext cx="2266926" cy="2266926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" name="Teardrop 41"/>
              <p:cNvSpPr/>
              <p:nvPr userDrawn="1"/>
            </p:nvSpPr>
            <p:spPr>
              <a:xfrm>
                <a:off x="1581543" y="3693551"/>
                <a:ext cx="2266926" cy="2266926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TextBox 14"/>
          <p:cNvSpPr txBox="1"/>
          <p:nvPr/>
        </p:nvSpPr>
        <p:spPr>
          <a:xfrm>
            <a:off x="5464462" y="3234590"/>
            <a:ext cx="652780" cy="6451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</a:rPr>
              <a:t>M</a:t>
            </a:r>
            <a:endParaRPr 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56"/>
          <p:cNvSpPr txBox="1"/>
          <p:nvPr/>
        </p:nvSpPr>
        <p:spPr>
          <a:xfrm>
            <a:off x="6090088" y="3234004"/>
            <a:ext cx="68159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</a:rPr>
              <a:t>W</a:t>
            </a:r>
            <a:endParaRPr 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57"/>
          <p:cNvSpPr txBox="1"/>
          <p:nvPr/>
        </p:nvSpPr>
        <p:spPr>
          <a:xfrm>
            <a:off x="5542501" y="3893321"/>
            <a:ext cx="457835" cy="6451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</a:rPr>
              <a:t>S</a:t>
            </a:r>
            <a:endParaRPr 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58"/>
          <p:cNvSpPr txBox="1"/>
          <p:nvPr/>
        </p:nvSpPr>
        <p:spPr>
          <a:xfrm>
            <a:off x="6149947" y="3893321"/>
            <a:ext cx="537845" cy="6451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</a:rPr>
              <a:t>U</a:t>
            </a:r>
            <a:endParaRPr 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 Placeholder 14"/>
          <p:cNvSpPr txBox="1"/>
          <p:nvPr/>
        </p:nvSpPr>
        <p:spPr>
          <a:xfrm>
            <a:off x="3914912" y="1721082"/>
            <a:ext cx="1920240" cy="1920240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28575">
            <a:solidFill>
              <a:srgbClr val="0095CD">
                <a:lumMod val="7500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73339"/>
              </a:solidFill>
              <a:effectLst/>
              <a:uLnTx/>
              <a:uFillTx/>
              <a:latin typeface="ADELE" panose="02000000000000000000" pitchFamily="2" charset="0"/>
            </a:endParaRPr>
          </a:p>
        </p:txBody>
      </p:sp>
      <p:sp>
        <p:nvSpPr>
          <p:cNvPr id="19" name="Text Placeholder 15"/>
          <p:cNvSpPr txBox="1"/>
          <p:nvPr/>
        </p:nvSpPr>
        <p:spPr>
          <a:xfrm>
            <a:off x="6344264" y="1721082"/>
            <a:ext cx="1920240" cy="1920240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28575">
            <a:solidFill>
              <a:srgbClr val="F17C3F">
                <a:lumMod val="7500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zh-CN" dirty="0">
              <a:solidFill>
                <a:srgbClr val="273339"/>
              </a:solidFill>
              <a:latin typeface="ADELE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0" name="Text Placeholder 16"/>
          <p:cNvSpPr txBox="1"/>
          <p:nvPr/>
        </p:nvSpPr>
        <p:spPr>
          <a:xfrm>
            <a:off x="3914912" y="4116185"/>
            <a:ext cx="1920240" cy="1920240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28575">
            <a:solidFill>
              <a:srgbClr val="7BB21B">
                <a:lumMod val="7500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zh-CN" dirty="0">
              <a:solidFill>
                <a:srgbClr val="273339"/>
              </a:solidFill>
              <a:latin typeface="ADELE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1" name="Text Placeholder 17"/>
          <p:cNvSpPr txBox="1"/>
          <p:nvPr/>
        </p:nvSpPr>
        <p:spPr>
          <a:xfrm>
            <a:off x="6344264" y="4116185"/>
            <a:ext cx="1920240" cy="1920240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28575">
            <a:solidFill>
              <a:srgbClr val="9D1217">
                <a:lumMod val="7500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en-US" altLang="zh-CN" dirty="0">
              <a:solidFill>
                <a:srgbClr val="273339"/>
              </a:solidFill>
              <a:latin typeface="ADELE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1356526" y="1724084"/>
            <a:ext cx="1980565" cy="7683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4400" dirty="0">
                <a:solidFill>
                  <a:schemeClr val="accent1"/>
                </a:solidFill>
                <a:latin typeface="微软雅黑" panose="020B0503020204020204" pitchFamily="34" charset="-122"/>
              </a:rPr>
              <a:t>Month</a:t>
            </a:r>
            <a:endParaRPr lang="en-US" sz="4400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1312707" y="5089521"/>
            <a:ext cx="2024380" cy="7683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4400" dirty="0">
                <a:solidFill>
                  <a:schemeClr val="accent4"/>
                </a:solidFill>
                <a:latin typeface="微软雅黑" panose="020B0503020204020204" pitchFamily="34" charset="-122"/>
              </a:rPr>
              <a:t>season</a:t>
            </a:r>
            <a:endParaRPr lang="en-US" sz="4400" dirty="0">
              <a:solidFill>
                <a:schemeClr val="accent4"/>
              </a:solidFill>
              <a:latin typeface="微软雅黑" panose="020B0503020204020204" pitchFamily="34" charset="-122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8789027" y="1661072"/>
            <a:ext cx="1674495" cy="7683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微软雅黑" panose="020B0503020204020204" pitchFamily="34" charset="-122"/>
              </a:rPr>
              <a:t>Week</a:t>
            </a:r>
            <a:endParaRPr lang="en-US" sz="44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TextBox 21"/>
          <p:cNvSpPr txBox="1"/>
          <p:nvPr/>
        </p:nvSpPr>
        <p:spPr>
          <a:xfrm>
            <a:off x="8788723" y="5089521"/>
            <a:ext cx="1388745" cy="7683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  <a:latin typeface="微软雅黑" panose="020B0503020204020204" pitchFamily="34" charset="-122"/>
              </a:rPr>
              <a:t>User</a:t>
            </a:r>
            <a:endParaRPr lang="en-US" sz="44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5" name="图片 14" descr="347737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4621530"/>
            <a:ext cx="914400" cy="914400"/>
          </a:xfrm>
          <a:prstGeom prst="rect">
            <a:avLst/>
          </a:prstGeom>
        </p:spPr>
      </p:pic>
      <p:pic>
        <p:nvPicPr>
          <p:cNvPr id="16" name="图片 15" descr="347737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7695" y="4617085"/>
            <a:ext cx="914400" cy="914400"/>
          </a:xfrm>
          <a:prstGeom prst="rect">
            <a:avLst/>
          </a:prstGeom>
        </p:spPr>
      </p:pic>
      <p:pic>
        <p:nvPicPr>
          <p:cNvPr id="17" name="图片 16" descr="458476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7205" y="2223770"/>
            <a:ext cx="914400" cy="914400"/>
          </a:xfrm>
          <a:prstGeom prst="rect">
            <a:avLst/>
          </a:prstGeom>
        </p:spPr>
      </p:pic>
      <p:pic>
        <p:nvPicPr>
          <p:cNvPr id="22" name="图片 21" descr="34818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8020" y="2005330"/>
            <a:ext cx="797668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9839556" y="4528681"/>
            <a:ext cx="4704887" cy="4662448"/>
            <a:chOff x="3743557" y="1549561"/>
            <a:chExt cx="4704887" cy="4662448"/>
          </a:xfrm>
        </p:grpSpPr>
        <p:grpSp>
          <p:nvGrpSpPr>
            <p:cNvPr id="3" name="PA_组合 10"/>
            <p:cNvGrpSpPr/>
            <p:nvPr>
              <p:custDataLst>
                <p:tags r:id="rId1"/>
              </p:custDataLst>
            </p:nvPr>
          </p:nvGrpSpPr>
          <p:grpSpPr>
            <a:xfrm>
              <a:off x="3743557" y="1549561"/>
              <a:ext cx="4704887" cy="4662448"/>
              <a:chOff x="1581543" y="1302258"/>
              <a:chExt cx="4704887" cy="4662448"/>
            </a:xfrm>
            <a:solidFill>
              <a:srgbClr val="92D050"/>
            </a:solidFill>
          </p:grpSpPr>
          <p:grpSp>
            <p:nvGrpSpPr>
              <p:cNvPr id="4" name="Group 9"/>
              <p:cNvGrpSpPr/>
              <p:nvPr userDrawn="1"/>
            </p:nvGrpSpPr>
            <p:grpSpPr>
              <a:xfrm>
                <a:off x="1581543" y="1302258"/>
                <a:ext cx="2266926" cy="4658219"/>
                <a:chOff x="1581543" y="1302258"/>
                <a:chExt cx="2266926" cy="4658219"/>
              </a:xfrm>
              <a:grpFill/>
            </p:grpSpPr>
            <p:sp>
              <p:nvSpPr>
                <p:cNvPr id="8" name="Teardrop 8"/>
                <p:cNvSpPr/>
                <p:nvPr userDrawn="1"/>
              </p:nvSpPr>
              <p:spPr>
                <a:xfrm rot="5400000">
                  <a:off x="1581543" y="1302258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9" name="Teardrop 38"/>
                <p:cNvSpPr/>
                <p:nvPr userDrawn="1"/>
              </p:nvSpPr>
              <p:spPr>
                <a:xfrm>
                  <a:off x="1581543" y="3693551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" name="Group 39"/>
              <p:cNvGrpSpPr/>
              <p:nvPr userDrawn="1"/>
            </p:nvGrpSpPr>
            <p:grpSpPr>
              <a:xfrm rot="10800000">
                <a:off x="4006919" y="1302677"/>
                <a:ext cx="2279511" cy="4662029"/>
                <a:chOff x="1581543" y="1298448"/>
                <a:chExt cx="2279511" cy="4662029"/>
              </a:xfrm>
              <a:grpFill/>
            </p:grpSpPr>
            <p:sp>
              <p:nvSpPr>
                <p:cNvPr id="6" name="Teardrop 40"/>
                <p:cNvSpPr/>
                <p:nvPr userDrawn="1"/>
              </p:nvSpPr>
              <p:spPr>
                <a:xfrm rot="5400000">
                  <a:off x="1594128" y="1298448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7" name="Teardrop 41"/>
                <p:cNvSpPr/>
                <p:nvPr userDrawn="1"/>
              </p:nvSpPr>
              <p:spPr>
                <a:xfrm>
                  <a:off x="1581543" y="3693551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6" name="文本框 25"/>
            <p:cNvSpPr txBox="1"/>
            <p:nvPr>
              <p:custDataLst>
                <p:tags r:id="rId2"/>
              </p:custDataLst>
            </p:nvPr>
          </p:nvSpPr>
          <p:spPr>
            <a:xfrm>
              <a:off x="4459837" y="4494691"/>
              <a:ext cx="1009015" cy="909320"/>
            </a:xfrm>
            <a:custGeom>
              <a:avLst/>
              <a:gdLst/>
              <a:ahLst/>
              <a:cxnLst/>
              <a:rect l="l" t="t" r="r" b="b"/>
              <a:pathLst>
                <a:path w="714701" h="909637">
                  <a:moveTo>
                    <a:pt x="390780" y="0"/>
                  </a:moveTo>
                  <a:cubicBezTo>
                    <a:pt x="581280" y="12700"/>
                    <a:pt x="681292" y="103187"/>
                    <a:pt x="690817" y="271462"/>
                  </a:cubicBezTo>
                  <a:lnTo>
                    <a:pt x="509842" y="271462"/>
                  </a:lnTo>
                  <a:cubicBezTo>
                    <a:pt x="503492" y="182562"/>
                    <a:pt x="455867" y="138112"/>
                    <a:pt x="366967" y="138112"/>
                  </a:cubicBezTo>
                  <a:cubicBezTo>
                    <a:pt x="274892" y="144462"/>
                    <a:pt x="227267" y="182562"/>
                    <a:pt x="224092" y="252412"/>
                  </a:cubicBezTo>
                  <a:cubicBezTo>
                    <a:pt x="217742" y="319087"/>
                    <a:pt x="271717" y="360362"/>
                    <a:pt x="386017" y="376237"/>
                  </a:cubicBezTo>
                  <a:cubicBezTo>
                    <a:pt x="392367" y="379412"/>
                    <a:pt x="398717" y="382587"/>
                    <a:pt x="405067" y="385762"/>
                  </a:cubicBezTo>
                  <a:cubicBezTo>
                    <a:pt x="614617" y="427037"/>
                    <a:pt x="717805" y="506412"/>
                    <a:pt x="714630" y="623887"/>
                  </a:cubicBezTo>
                  <a:cubicBezTo>
                    <a:pt x="708280" y="808037"/>
                    <a:pt x="582867" y="903287"/>
                    <a:pt x="338392" y="909637"/>
                  </a:cubicBezTo>
                  <a:cubicBezTo>
                    <a:pt x="106617" y="906462"/>
                    <a:pt x="-6095" y="809625"/>
                    <a:pt x="255" y="619125"/>
                  </a:cubicBezTo>
                  <a:lnTo>
                    <a:pt x="190755" y="619125"/>
                  </a:lnTo>
                  <a:cubicBezTo>
                    <a:pt x="190755" y="723900"/>
                    <a:pt x="239967" y="777875"/>
                    <a:pt x="338392" y="781050"/>
                  </a:cubicBezTo>
                  <a:cubicBezTo>
                    <a:pt x="452692" y="777875"/>
                    <a:pt x="511430" y="739775"/>
                    <a:pt x="514605" y="666750"/>
                  </a:cubicBezTo>
                  <a:cubicBezTo>
                    <a:pt x="514605" y="609600"/>
                    <a:pt x="459042" y="568325"/>
                    <a:pt x="347917" y="542925"/>
                  </a:cubicBezTo>
                  <a:cubicBezTo>
                    <a:pt x="335217" y="539750"/>
                    <a:pt x="324105" y="536575"/>
                    <a:pt x="314580" y="533400"/>
                  </a:cubicBezTo>
                  <a:cubicBezTo>
                    <a:pt x="117730" y="492125"/>
                    <a:pt x="20892" y="411162"/>
                    <a:pt x="24067" y="290512"/>
                  </a:cubicBezTo>
                  <a:cubicBezTo>
                    <a:pt x="33592" y="112712"/>
                    <a:pt x="155830" y="15875"/>
                    <a:pt x="390780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lvl="0" algn="ctr">
                <a:lnSpc>
                  <a:spcPct val="90000"/>
                </a:lnSpc>
                <a:spcBef>
                  <a:spcPts val="1000"/>
                </a:spcBef>
                <a:defRPr/>
              </a:pPr>
              <a:endParaRPr lang="en-US" altLang="zh-CN" sz="9600" dirty="0">
                <a:solidFill>
                  <a:srgbClr val="273339"/>
                </a:solidFill>
                <a:latin typeface="方正大黑_GBK" panose="03000509000000000000" pitchFamily="65" charset="-122"/>
                <a:ea typeface="方正大黑_GBK" panose="03000509000000000000" pitchFamily="65" charset="-122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3"/>
              </p:custDataLst>
            </p:nvPr>
          </p:nvSpPr>
          <p:spPr>
            <a:xfrm>
              <a:off x="6707083" y="2246701"/>
              <a:ext cx="1190625" cy="881062"/>
            </a:xfrm>
            <a:custGeom>
              <a:avLst/>
              <a:gdLst/>
              <a:ahLst/>
              <a:cxnLst/>
              <a:rect l="l" t="t" r="r" b="b"/>
              <a:pathLst>
                <a:path w="1190625" h="881062">
                  <a:moveTo>
                    <a:pt x="0" y="0"/>
                  </a:moveTo>
                  <a:lnTo>
                    <a:pt x="195263" y="0"/>
                  </a:lnTo>
                  <a:lnTo>
                    <a:pt x="328613" y="661987"/>
                  </a:lnTo>
                  <a:lnTo>
                    <a:pt x="500063" y="0"/>
                  </a:lnTo>
                  <a:lnTo>
                    <a:pt x="714375" y="0"/>
                  </a:lnTo>
                  <a:lnTo>
                    <a:pt x="866775" y="661987"/>
                  </a:lnTo>
                  <a:lnTo>
                    <a:pt x="871538" y="661987"/>
                  </a:lnTo>
                  <a:lnTo>
                    <a:pt x="1014413" y="0"/>
                  </a:lnTo>
                  <a:lnTo>
                    <a:pt x="1190625" y="0"/>
                  </a:lnTo>
                  <a:lnTo>
                    <a:pt x="966788" y="881062"/>
                  </a:lnTo>
                  <a:lnTo>
                    <a:pt x="757238" y="881062"/>
                  </a:lnTo>
                  <a:lnTo>
                    <a:pt x="600075" y="209550"/>
                  </a:lnTo>
                  <a:lnTo>
                    <a:pt x="428625" y="881062"/>
                  </a:lnTo>
                  <a:lnTo>
                    <a:pt x="214313" y="881062"/>
                  </a:ln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lvl="0" algn="ctr">
                <a:lnSpc>
                  <a:spcPct val="90000"/>
                </a:lnSpc>
                <a:spcBef>
                  <a:spcPts val="1000"/>
                </a:spcBef>
                <a:defRPr/>
              </a:pPr>
              <a:endParaRPr lang="en-US" altLang="zh-CN" sz="9600" dirty="0">
                <a:solidFill>
                  <a:srgbClr val="273339"/>
                </a:solidFill>
                <a:latin typeface="方正大黑_GBK" panose="03000509000000000000" pitchFamily="65" charset="-122"/>
                <a:ea typeface="方正大黑_GBK" panose="03000509000000000000" pitchFamily="65" charset="-122"/>
              </a:endParaRPr>
            </a:p>
          </p:txBody>
        </p:sp>
      </p:grpSp>
      <p:sp>
        <p:nvSpPr>
          <p:cNvPr id="35" name="矩形 34"/>
          <p:cNvSpPr/>
          <p:nvPr/>
        </p:nvSpPr>
        <p:spPr bwMode="auto">
          <a:xfrm>
            <a:off x="0" y="0"/>
            <a:ext cx="400050" cy="6858000"/>
          </a:xfrm>
          <a:prstGeom prst="rect">
            <a:avLst/>
          </a:prstGeom>
          <a:solidFill>
            <a:srgbClr val="92D050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85725" y="706755"/>
            <a:ext cx="12192000" cy="438150"/>
          </a:xfrm>
          <a:prstGeom prst="rect">
            <a:avLst/>
          </a:prstGeom>
          <a:solidFill>
            <a:srgbClr val="92D050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8"/>
          <p:cNvSpPr txBox="1"/>
          <p:nvPr/>
        </p:nvSpPr>
        <p:spPr>
          <a:xfrm>
            <a:off x="727876" y="706814"/>
            <a:ext cx="2078355" cy="7683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44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Month</a:t>
            </a:r>
            <a:endParaRPr lang="en-US" sz="44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24838" y="2069718"/>
            <a:ext cx="850417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2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51968" y="5438393"/>
            <a:ext cx="8504172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2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32078" y="3200653"/>
            <a:ext cx="850417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2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Freeform 5"/>
          <p:cNvSpPr>
            <a:spLocks noChangeArrowheads="1"/>
          </p:cNvSpPr>
          <p:nvPr/>
        </p:nvSpPr>
        <p:spPr bwMode="auto">
          <a:xfrm>
            <a:off x="9839542" y="1144954"/>
            <a:ext cx="413024" cy="600661"/>
          </a:xfrm>
          <a:custGeom>
            <a:avLst/>
            <a:gdLst>
              <a:gd name="T0" fmla="*/ 661988 w 137"/>
              <a:gd name="T1" fmla="*/ 386413 h 305"/>
              <a:gd name="T2" fmla="*/ 333410 w 137"/>
              <a:gd name="T3" fmla="*/ 0 h 305"/>
              <a:gd name="T4" fmla="*/ 0 w 137"/>
              <a:gd name="T5" fmla="*/ 386413 h 305"/>
              <a:gd name="T6" fmla="*/ 0 w 137"/>
              <a:gd name="T7" fmla="*/ 400904 h 305"/>
              <a:gd name="T8" fmla="*/ 0 w 137"/>
              <a:gd name="T9" fmla="*/ 425054 h 305"/>
              <a:gd name="T10" fmla="*/ 72480 w 137"/>
              <a:gd name="T11" fmla="*/ 656902 h 305"/>
              <a:gd name="T12" fmla="*/ 333410 w 137"/>
              <a:gd name="T13" fmla="*/ 1473200 h 305"/>
              <a:gd name="T14" fmla="*/ 589508 w 137"/>
              <a:gd name="T15" fmla="*/ 656902 h 305"/>
              <a:gd name="T16" fmla="*/ 661988 w 137"/>
              <a:gd name="T17" fmla="*/ 425054 h 305"/>
              <a:gd name="T18" fmla="*/ 661988 w 137"/>
              <a:gd name="T19" fmla="*/ 400904 h 305"/>
              <a:gd name="T20" fmla="*/ 661988 w 137"/>
              <a:gd name="T21" fmla="*/ 386413 h 30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"/>
              <a:gd name="T34" fmla="*/ 0 h 305"/>
              <a:gd name="T35" fmla="*/ 137 w 137"/>
              <a:gd name="T36" fmla="*/ 305 h 30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" h="305">
                <a:moveTo>
                  <a:pt x="137" y="80"/>
                </a:moveTo>
                <a:cubicBezTo>
                  <a:pt x="136" y="35"/>
                  <a:pt x="105" y="0"/>
                  <a:pt x="69" y="0"/>
                </a:cubicBezTo>
                <a:cubicBezTo>
                  <a:pt x="32" y="0"/>
                  <a:pt x="2" y="35"/>
                  <a:pt x="0" y="80"/>
                </a:cubicBezTo>
                <a:cubicBezTo>
                  <a:pt x="0" y="81"/>
                  <a:pt x="0" y="82"/>
                  <a:pt x="0" y="83"/>
                </a:cubicBezTo>
                <a:cubicBezTo>
                  <a:pt x="0" y="85"/>
                  <a:pt x="0" y="87"/>
                  <a:pt x="0" y="88"/>
                </a:cubicBezTo>
                <a:cubicBezTo>
                  <a:pt x="15" y="136"/>
                  <a:pt x="15" y="136"/>
                  <a:pt x="15" y="136"/>
                </a:cubicBezTo>
                <a:cubicBezTo>
                  <a:pt x="69" y="305"/>
                  <a:pt x="69" y="305"/>
                  <a:pt x="69" y="305"/>
                </a:cubicBezTo>
                <a:cubicBezTo>
                  <a:pt x="122" y="136"/>
                  <a:pt x="122" y="136"/>
                  <a:pt x="122" y="136"/>
                </a:cubicBezTo>
                <a:cubicBezTo>
                  <a:pt x="137" y="88"/>
                  <a:pt x="137" y="88"/>
                  <a:pt x="137" y="88"/>
                </a:cubicBezTo>
                <a:cubicBezTo>
                  <a:pt x="137" y="87"/>
                  <a:pt x="137" y="85"/>
                  <a:pt x="137" y="83"/>
                </a:cubicBezTo>
                <a:cubicBezTo>
                  <a:pt x="137" y="82"/>
                  <a:pt x="137" y="81"/>
                  <a:pt x="137" y="8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56345" y="1745615"/>
            <a:ext cx="31546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结论：</a:t>
            </a:r>
            <a:r>
              <a:rPr lang="en-US" altLang="zh-CN" sz="2400" b="1">
                <a:solidFill>
                  <a:schemeClr val="bg1"/>
                </a:solidFill>
              </a:rPr>
              <a:t>6</a:t>
            </a:r>
            <a:r>
              <a:rPr lang="zh-CN" altLang="en-US" sz="2400" b="1">
                <a:solidFill>
                  <a:schemeClr val="bg1"/>
                </a:solidFill>
              </a:rPr>
              <a:t>月租车人数最多，</a:t>
            </a:r>
            <a:r>
              <a:rPr lang="en-US" altLang="zh-CN" sz="2400" b="1">
                <a:solidFill>
                  <a:schemeClr val="bg1"/>
                </a:solidFill>
              </a:rPr>
              <a:t>1</a:t>
            </a:r>
            <a:r>
              <a:rPr lang="zh-CN" altLang="en-US" sz="2400" b="1">
                <a:solidFill>
                  <a:schemeClr val="bg1"/>
                </a:solidFill>
              </a:rPr>
              <a:t>月最少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成因：</a:t>
            </a:r>
            <a:r>
              <a:rPr lang="en-US" altLang="zh-CN" sz="2400" b="1">
                <a:solidFill>
                  <a:schemeClr val="bg1"/>
                </a:solidFill>
              </a:rPr>
              <a:t>6</a:t>
            </a:r>
            <a:r>
              <a:rPr lang="zh-CN" altLang="en-US" sz="2400" b="1">
                <a:solidFill>
                  <a:schemeClr val="bg1"/>
                </a:solidFill>
              </a:rPr>
              <a:t>月份天气温暖适宜出行，一月份是一年中最冷的时候，路况不好，不利于骑车出行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16" name="图片 15" descr="GZ]Y4GC06L1D_TB5A]4~RJ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474470"/>
            <a:ext cx="8125460" cy="53835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395268" y="5069205"/>
            <a:ext cx="1310005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endParaRPr lang="en-US" altLang="zh-CN" sz="9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 bwMode="auto">
          <a:xfrm>
            <a:off x="11791950" y="0"/>
            <a:ext cx="400050" cy="6858000"/>
          </a:xfrm>
          <a:prstGeom prst="rect">
            <a:avLst/>
          </a:prstGeom>
          <a:solidFill>
            <a:srgbClr val="92D050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0" y="0"/>
            <a:ext cx="12192000" cy="438150"/>
          </a:xfrm>
          <a:prstGeom prst="rect">
            <a:avLst/>
          </a:prstGeom>
          <a:solidFill>
            <a:srgbClr val="92D050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0"/>
          <p:cNvSpPr txBox="1"/>
          <p:nvPr/>
        </p:nvSpPr>
        <p:spPr>
          <a:xfrm>
            <a:off x="9193484" y="727621"/>
            <a:ext cx="1751965" cy="7683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latin typeface="微软雅黑" panose="020B0503020204020204" pitchFamily="34" charset="-122"/>
              </a:rPr>
              <a:t>Week</a:t>
            </a:r>
            <a:endParaRPr lang="en-US" sz="4400" b="1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Freeform 5"/>
          <p:cNvSpPr>
            <a:spLocks noChangeArrowheads="1"/>
          </p:cNvSpPr>
          <p:nvPr/>
        </p:nvSpPr>
        <p:spPr bwMode="auto">
          <a:xfrm>
            <a:off x="101817" y="727558"/>
            <a:ext cx="413024" cy="600661"/>
          </a:xfrm>
          <a:custGeom>
            <a:avLst/>
            <a:gdLst>
              <a:gd name="T0" fmla="*/ 661988 w 137"/>
              <a:gd name="T1" fmla="*/ 386413 h 305"/>
              <a:gd name="T2" fmla="*/ 333410 w 137"/>
              <a:gd name="T3" fmla="*/ 0 h 305"/>
              <a:gd name="T4" fmla="*/ 0 w 137"/>
              <a:gd name="T5" fmla="*/ 386413 h 305"/>
              <a:gd name="T6" fmla="*/ 0 w 137"/>
              <a:gd name="T7" fmla="*/ 400904 h 305"/>
              <a:gd name="T8" fmla="*/ 0 w 137"/>
              <a:gd name="T9" fmla="*/ 425054 h 305"/>
              <a:gd name="T10" fmla="*/ 72480 w 137"/>
              <a:gd name="T11" fmla="*/ 656902 h 305"/>
              <a:gd name="T12" fmla="*/ 333410 w 137"/>
              <a:gd name="T13" fmla="*/ 1473200 h 305"/>
              <a:gd name="T14" fmla="*/ 589508 w 137"/>
              <a:gd name="T15" fmla="*/ 656902 h 305"/>
              <a:gd name="T16" fmla="*/ 661988 w 137"/>
              <a:gd name="T17" fmla="*/ 425054 h 305"/>
              <a:gd name="T18" fmla="*/ 661988 w 137"/>
              <a:gd name="T19" fmla="*/ 400904 h 305"/>
              <a:gd name="T20" fmla="*/ 661988 w 137"/>
              <a:gd name="T21" fmla="*/ 386413 h 30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"/>
              <a:gd name="T34" fmla="*/ 0 h 305"/>
              <a:gd name="T35" fmla="*/ 137 w 137"/>
              <a:gd name="T36" fmla="*/ 305 h 30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" h="305">
                <a:moveTo>
                  <a:pt x="137" y="80"/>
                </a:moveTo>
                <a:cubicBezTo>
                  <a:pt x="136" y="35"/>
                  <a:pt x="105" y="0"/>
                  <a:pt x="69" y="0"/>
                </a:cubicBezTo>
                <a:cubicBezTo>
                  <a:pt x="32" y="0"/>
                  <a:pt x="2" y="35"/>
                  <a:pt x="0" y="80"/>
                </a:cubicBezTo>
                <a:cubicBezTo>
                  <a:pt x="0" y="81"/>
                  <a:pt x="0" y="82"/>
                  <a:pt x="0" y="83"/>
                </a:cubicBezTo>
                <a:cubicBezTo>
                  <a:pt x="0" y="85"/>
                  <a:pt x="0" y="87"/>
                  <a:pt x="0" y="88"/>
                </a:cubicBezTo>
                <a:cubicBezTo>
                  <a:pt x="15" y="136"/>
                  <a:pt x="15" y="136"/>
                  <a:pt x="15" y="136"/>
                </a:cubicBezTo>
                <a:cubicBezTo>
                  <a:pt x="69" y="305"/>
                  <a:pt x="69" y="305"/>
                  <a:pt x="69" y="305"/>
                </a:cubicBezTo>
                <a:cubicBezTo>
                  <a:pt x="122" y="136"/>
                  <a:pt x="122" y="136"/>
                  <a:pt x="122" y="136"/>
                </a:cubicBezTo>
                <a:cubicBezTo>
                  <a:pt x="137" y="88"/>
                  <a:pt x="137" y="88"/>
                  <a:pt x="137" y="88"/>
                </a:cubicBezTo>
                <a:cubicBezTo>
                  <a:pt x="137" y="87"/>
                  <a:pt x="137" y="85"/>
                  <a:pt x="137" y="83"/>
                </a:cubicBezTo>
                <a:cubicBezTo>
                  <a:pt x="137" y="82"/>
                  <a:pt x="137" y="81"/>
                  <a:pt x="137" y="80"/>
                </a:cubicBezTo>
              </a:path>
            </a:pathLst>
          </a:custGeom>
          <a:solidFill>
            <a:srgbClr val="A5A5A5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46712" y="3973972"/>
            <a:ext cx="7399272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516278" y="2255138"/>
            <a:ext cx="8504172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2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-2448964" y="4590911"/>
            <a:ext cx="4704887" cy="4662448"/>
            <a:chOff x="3743557" y="1549561"/>
            <a:chExt cx="4704887" cy="4662448"/>
          </a:xfrm>
        </p:grpSpPr>
        <p:grpSp>
          <p:nvGrpSpPr>
            <p:cNvPr id="2" name="PA_组合 10"/>
            <p:cNvGrpSpPr/>
            <p:nvPr>
              <p:custDataLst>
                <p:tags r:id="rId1"/>
              </p:custDataLst>
            </p:nvPr>
          </p:nvGrpSpPr>
          <p:grpSpPr>
            <a:xfrm>
              <a:off x="3743557" y="1549561"/>
              <a:ext cx="4704887" cy="4662448"/>
              <a:chOff x="1581543" y="1302258"/>
              <a:chExt cx="4704887" cy="4662448"/>
            </a:xfrm>
            <a:solidFill>
              <a:srgbClr val="92D050"/>
            </a:solidFill>
          </p:grpSpPr>
          <p:grpSp>
            <p:nvGrpSpPr>
              <p:cNvPr id="15" name="Group 9"/>
              <p:cNvGrpSpPr/>
              <p:nvPr userDrawn="1"/>
            </p:nvGrpSpPr>
            <p:grpSpPr>
              <a:xfrm>
                <a:off x="1581543" y="1302258"/>
                <a:ext cx="2266926" cy="4658219"/>
                <a:chOff x="1581543" y="1302258"/>
                <a:chExt cx="2266926" cy="4658219"/>
              </a:xfrm>
              <a:grpFill/>
            </p:grpSpPr>
            <p:sp>
              <p:nvSpPr>
                <p:cNvPr id="20" name="Teardrop 8"/>
                <p:cNvSpPr/>
                <p:nvPr userDrawn="1"/>
              </p:nvSpPr>
              <p:spPr>
                <a:xfrm rot="5400000">
                  <a:off x="1581543" y="1302258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3" name="Teardrop 38"/>
                <p:cNvSpPr/>
                <p:nvPr userDrawn="1"/>
              </p:nvSpPr>
              <p:spPr>
                <a:xfrm>
                  <a:off x="1581543" y="3693551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Group 39"/>
              <p:cNvGrpSpPr/>
              <p:nvPr userDrawn="1"/>
            </p:nvGrpSpPr>
            <p:grpSpPr>
              <a:xfrm rot="10800000">
                <a:off x="4006919" y="1302677"/>
                <a:ext cx="2279511" cy="4662029"/>
                <a:chOff x="1581543" y="1298448"/>
                <a:chExt cx="2279511" cy="4662029"/>
              </a:xfrm>
              <a:grpFill/>
            </p:grpSpPr>
            <p:sp>
              <p:nvSpPr>
                <p:cNvPr id="25" name="Teardrop 40"/>
                <p:cNvSpPr/>
                <p:nvPr userDrawn="1"/>
              </p:nvSpPr>
              <p:spPr>
                <a:xfrm rot="5400000">
                  <a:off x="1594128" y="1298448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6" name="Teardrop 41"/>
                <p:cNvSpPr/>
                <p:nvPr userDrawn="1"/>
              </p:nvSpPr>
              <p:spPr>
                <a:xfrm>
                  <a:off x="1581543" y="3693551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7" name="文本框 26"/>
            <p:cNvSpPr txBox="1"/>
            <p:nvPr>
              <p:custDataLst>
                <p:tags r:id="rId2"/>
              </p:custDataLst>
            </p:nvPr>
          </p:nvSpPr>
          <p:spPr>
            <a:xfrm>
              <a:off x="4459837" y="4494691"/>
              <a:ext cx="1009015" cy="909320"/>
            </a:xfrm>
            <a:custGeom>
              <a:avLst/>
              <a:gdLst/>
              <a:ahLst/>
              <a:cxnLst/>
              <a:rect l="l" t="t" r="r" b="b"/>
              <a:pathLst>
                <a:path w="714701" h="909637">
                  <a:moveTo>
                    <a:pt x="390780" y="0"/>
                  </a:moveTo>
                  <a:cubicBezTo>
                    <a:pt x="581280" y="12700"/>
                    <a:pt x="681292" y="103187"/>
                    <a:pt x="690817" y="271462"/>
                  </a:cubicBezTo>
                  <a:lnTo>
                    <a:pt x="509842" y="271462"/>
                  </a:lnTo>
                  <a:cubicBezTo>
                    <a:pt x="503492" y="182562"/>
                    <a:pt x="455867" y="138112"/>
                    <a:pt x="366967" y="138112"/>
                  </a:cubicBezTo>
                  <a:cubicBezTo>
                    <a:pt x="274892" y="144462"/>
                    <a:pt x="227267" y="182562"/>
                    <a:pt x="224092" y="252412"/>
                  </a:cubicBezTo>
                  <a:cubicBezTo>
                    <a:pt x="217742" y="319087"/>
                    <a:pt x="271717" y="360362"/>
                    <a:pt x="386017" y="376237"/>
                  </a:cubicBezTo>
                  <a:cubicBezTo>
                    <a:pt x="392367" y="379412"/>
                    <a:pt x="398717" y="382587"/>
                    <a:pt x="405067" y="385762"/>
                  </a:cubicBezTo>
                  <a:cubicBezTo>
                    <a:pt x="614617" y="427037"/>
                    <a:pt x="717805" y="506412"/>
                    <a:pt x="714630" y="623887"/>
                  </a:cubicBezTo>
                  <a:cubicBezTo>
                    <a:pt x="708280" y="808037"/>
                    <a:pt x="582867" y="903287"/>
                    <a:pt x="338392" y="909637"/>
                  </a:cubicBezTo>
                  <a:cubicBezTo>
                    <a:pt x="106617" y="906462"/>
                    <a:pt x="-6095" y="809625"/>
                    <a:pt x="255" y="619125"/>
                  </a:cubicBezTo>
                  <a:lnTo>
                    <a:pt x="190755" y="619125"/>
                  </a:lnTo>
                  <a:cubicBezTo>
                    <a:pt x="190755" y="723900"/>
                    <a:pt x="239967" y="777875"/>
                    <a:pt x="338392" y="781050"/>
                  </a:cubicBezTo>
                  <a:cubicBezTo>
                    <a:pt x="452692" y="777875"/>
                    <a:pt x="511430" y="739775"/>
                    <a:pt x="514605" y="666750"/>
                  </a:cubicBezTo>
                  <a:cubicBezTo>
                    <a:pt x="514605" y="609600"/>
                    <a:pt x="459042" y="568325"/>
                    <a:pt x="347917" y="542925"/>
                  </a:cubicBezTo>
                  <a:cubicBezTo>
                    <a:pt x="335217" y="539750"/>
                    <a:pt x="324105" y="536575"/>
                    <a:pt x="314580" y="533400"/>
                  </a:cubicBezTo>
                  <a:cubicBezTo>
                    <a:pt x="117730" y="492125"/>
                    <a:pt x="20892" y="411162"/>
                    <a:pt x="24067" y="290512"/>
                  </a:cubicBezTo>
                  <a:cubicBezTo>
                    <a:pt x="33592" y="112712"/>
                    <a:pt x="155830" y="15875"/>
                    <a:pt x="390780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lvl="0" algn="ctr">
                <a:lnSpc>
                  <a:spcPct val="90000"/>
                </a:lnSpc>
                <a:spcBef>
                  <a:spcPts val="1000"/>
                </a:spcBef>
                <a:defRPr/>
              </a:pPr>
              <a:endParaRPr lang="en-US" altLang="zh-CN" sz="9600" dirty="0">
                <a:solidFill>
                  <a:srgbClr val="273339"/>
                </a:solidFill>
                <a:latin typeface="方正大黑_GBK" panose="03000509000000000000" pitchFamily="65" charset="-122"/>
                <a:ea typeface="方正大黑_GBK" panose="03000509000000000000" pitchFamily="65" charset="-122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3"/>
              </p:custDataLst>
            </p:nvPr>
          </p:nvSpPr>
          <p:spPr>
            <a:xfrm>
              <a:off x="6707083" y="2246701"/>
              <a:ext cx="1190625" cy="881062"/>
            </a:xfrm>
            <a:custGeom>
              <a:avLst/>
              <a:gdLst/>
              <a:ahLst/>
              <a:cxnLst/>
              <a:rect l="l" t="t" r="r" b="b"/>
              <a:pathLst>
                <a:path w="1190625" h="881062">
                  <a:moveTo>
                    <a:pt x="0" y="0"/>
                  </a:moveTo>
                  <a:lnTo>
                    <a:pt x="195263" y="0"/>
                  </a:lnTo>
                  <a:lnTo>
                    <a:pt x="328613" y="661987"/>
                  </a:lnTo>
                  <a:lnTo>
                    <a:pt x="500063" y="0"/>
                  </a:lnTo>
                  <a:lnTo>
                    <a:pt x="714375" y="0"/>
                  </a:lnTo>
                  <a:lnTo>
                    <a:pt x="866775" y="661987"/>
                  </a:lnTo>
                  <a:lnTo>
                    <a:pt x="871538" y="661987"/>
                  </a:lnTo>
                  <a:lnTo>
                    <a:pt x="1014413" y="0"/>
                  </a:lnTo>
                  <a:lnTo>
                    <a:pt x="1190625" y="0"/>
                  </a:lnTo>
                  <a:lnTo>
                    <a:pt x="966788" y="881062"/>
                  </a:lnTo>
                  <a:lnTo>
                    <a:pt x="757238" y="881062"/>
                  </a:lnTo>
                  <a:lnTo>
                    <a:pt x="600075" y="209550"/>
                  </a:lnTo>
                  <a:lnTo>
                    <a:pt x="428625" y="881062"/>
                  </a:lnTo>
                  <a:lnTo>
                    <a:pt x="214313" y="881062"/>
                  </a:ln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lvl="0" algn="ctr">
                <a:lnSpc>
                  <a:spcPct val="90000"/>
                </a:lnSpc>
                <a:spcBef>
                  <a:spcPts val="1000"/>
                </a:spcBef>
                <a:defRPr/>
              </a:pPr>
              <a:endParaRPr lang="en-US" altLang="zh-CN" sz="9600" dirty="0">
                <a:solidFill>
                  <a:srgbClr val="273339"/>
                </a:solidFill>
                <a:latin typeface="方正大黑_GBK" panose="03000509000000000000" pitchFamily="65" charset="-122"/>
                <a:ea typeface="方正大黑_GBK" panose="03000509000000000000" pitchFamily="65" charset="-122"/>
              </a:endParaRPr>
            </a:p>
          </p:txBody>
        </p:sp>
      </p:grpSp>
      <p:pic>
        <p:nvPicPr>
          <p:cNvPr id="3" name="图片 2" descr="F0H0$9ZL@]8$O[7}ZIBXML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670" y="1378585"/>
            <a:ext cx="7701280" cy="54787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4350" y="727710"/>
            <a:ext cx="336931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结论：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工作日：用户在早上7-8点和下午5-6点使用共享单车最为频繁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节假日：早上</a:t>
            </a:r>
            <a:r>
              <a:rPr lang="en-US" altLang="zh-CN" sz="2000" b="1">
                <a:solidFill>
                  <a:schemeClr val="bg1"/>
                </a:solidFill>
              </a:rPr>
              <a:t>12</a:t>
            </a:r>
            <a:r>
              <a:rPr lang="zh-CN" altLang="en-US" sz="2000" b="1">
                <a:solidFill>
                  <a:schemeClr val="bg1"/>
                </a:solidFill>
              </a:rPr>
              <a:t>点左右、晚上</a:t>
            </a:r>
            <a:r>
              <a:rPr lang="en-US" altLang="zh-CN" sz="2000" b="1">
                <a:solidFill>
                  <a:schemeClr val="bg1"/>
                </a:solidFill>
              </a:rPr>
              <a:t>8</a:t>
            </a:r>
            <a:r>
              <a:rPr lang="zh-CN" altLang="en-US" sz="2000" b="1">
                <a:solidFill>
                  <a:schemeClr val="bg1"/>
                </a:solidFill>
              </a:rPr>
              <a:t>点左右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成因：工作日，早上</a:t>
            </a:r>
            <a:r>
              <a:rPr lang="en-US" altLang="zh-CN" sz="2000" b="1">
                <a:solidFill>
                  <a:schemeClr val="bg1"/>
                </a:solidFill>
              </a:rPr>
              <a:t>7-8</a:t>
            </a:r>
            <a:r>
              <a:rPr lang="zh-CN" altLang="en-US" sz="2000" b="1">
                <a:solidFill>
                  <a:schemeClr val="bg1"/>
                </a:solidFill>
              </a:rPr>
              <a:t>点和下午</a:t>
            </a:r>
            <a:r>
              <a:rPr lang="en-US" altLang="zh-CN" sz="2000" b="1">
                <a:solidFill>
                  <a:schemeClr val="bg1"/>
                </a:solidFill>
              </a:rPr>
              <a:t>5-6</a:t>
            </a:r>
            <a:r>
              <a:rPr lang="zh-CN" altLang="en-US" sz="2000" b="1">
                <a:solidFill>
                  <a:schemeClr val="bg1"/>
                </a:solidFill>
              </a:rPr>
              <a:t>点是上下班上下</a:t>
            </a:r>
            <a:r>
              <a:rPr lang="zh-CN" altLang="en-US" sz="2000" b="1">
                <a:solidFill>
                  <a:schemeClr val="bg1"/>
                </a:solidFill>
              </a:rPr>
              <a:t>学高峰期，骑车人数最多。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节假日：大家出去游玩，一般都会在中午出去，晚上回来</a:t>
            </a:r>
            <a:endParaRPr lang="zh-C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 bwMode="auto">
          <a:xfrm>
            <a:off x="0" y="0"/>
            <a:ext cx="400050" cy="6858000"/>
          </a:xfrm>
          <a:prstGeom prst="rect">
            <a:avLst/>
          </a:prstGeom>
          <a:solidFill>
            <a:srgbClr val="92D050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0" y="6419850"/>
            <a:ext cx="12192000" cy="438150"/>
          </a:xfrm>
          <a:prstGeom prst="rect">
            <a:avLst/>
          </a:prstGeom>
          <a:solidFill>
            <a:srgbClr val="92D050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537364" y="5532751"/>
            <a:ext cx="2171065" cy="7683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4400" b="1" dirty="0">
                <a:solidFill>
                  <a:schemeClr val="accent4"/>
                </a:solidFill>
                <a:latin typeface="微软雅黑" panose="020B0503020204020204" pitchFamily="34" charset="-122"/>
              </a:rPr>
              <a:t>Season</a:t>
            </a:r>
            <a:endParaRPr lang="en-US" sz="4400" b="1" dirty="0">
              <a:solidFill>
                <a:schemeClr val="accent4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Freeform 5"/>
          <p:cNvSpPr>
            <a:spLocks noChangeArrowheads="1"/>
          </p:cNvSpPr>
          <p:nvPr/>
        </p:nvSpPr>
        <p:spPr bwMode="auto">
          <a:xfrm>
            <a:off x="8889979" y="2068640"/>
            <a:ext cx="413024" cy="600661"/>
          </a:xfrm>
          <a:custGeom>
            <a:avLst/>
            <a:gdLst>
              <a:gd name="T0" fmla="*/ 661988 w 137"/>
              <a:gd name="T1" fmla="*/ 386413 h 305"/>
              <a:gd name="T2" fmla="*/ 333410 w 137"/>
              <a:gd name="T3" fmla="*/ 0 h 305"/>
              <a:gd name="T4" fmla="*/ 0 w 137"/>
              <a:gd name="T5" fmla="*/ 386413 h 305"/>
              <a:gd name="T6" fmla="*/ 0 w 137"/>
              <a:gd name="T7" fmla="*/ 400904 h 305"/>
              <a:gd name="T8" fmla="*/ 0 w 137"/>
              <a:gd name="T9" fmla="*/ 425054 h 305"/>
              <a:gd name="T10" fmla="*/ 72480 w 137"/>
              <a:gd name="T11" fmla="*/ 656902 h 305"/>
              <a:gd name="T12" fmla="*/ 333410 w 137"/>
              <a:gd name="T13" fmla="*/ 1473200 h 305"/>
              <a:gd name="T14" fmla="*/ 589508 w 137"/>
              <a:gd name="T15" fmla="*/ 656902 h 305"/>
              <a:gd name="T16" fmla="*/ 661988 w 137"/>
              <a:gd name="T17" fmla="*/ 425054 h 305"/>
              <a:gd name="T18" fmla="*/ 661988 w 137"/>
              <a:gd name="T19" fmla="*/ 400904 h 305"/>
              <a:gd name="T20" fmla="*/ 661988 w 137"/>
              <a:gd name="T21" fmla="*/ 386413 h 30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"/>
              <a:gd name="T34" fmla="*/ 0 h 305"/>
              <a:gd name="T35" fmla="*/ 137 w 137"/>
              <a:gd name="T36" fmla="*/ 305 h 30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" h="305">
                <a:moveTo>
                  <a:pt x="137" y="80"/>
                </a:moveTo>
                <a:cubicBezTo>
                  <a:pt x="136" y="35"/>
                  <a:pt x="105" y="0"/>
                  <a:pt x="69" y="0"/>
                </a:cubicBezTo>
                <a:cubicBezTo>
                  <a:pt x="32" y="0"/>
                  <a:pt x="2" y="35"/>
                  <a:pt x="0" y="80"/>
                </a:cubicBezTo>
                <a:cubicBezTo>
                  <a:pt x="0" y="81"/>
                  <a:pt x="0" y="82"/>
                  <a:pt x="0" y="83"/>
                </a:cubicBezTo>
                <a:cubicBezTo>
                  <a:pt x="0" y="85"/>
                  <a:pt x="0" y="87"/>
                  <a:pt x="0" y="88"/>
                </a:cubicBezTo>
                <a:cubicBezTo>
                  <a:pt x="15" y="136"/>
                  <a:pt x="15" y="136"/>
                  <a:pt x="15" y="136"/>
                </a:cubicBezTo>
                <a:cubicBezTo>
                  <a:pt x="69" y="305"/>
                  <a:pt x="69" y="305"/>
                  <a:pt x="69" y="305"/>
                </a:cubicBezTo>
                <a:cubicBezTo>
                  <a:pt x="122" y="136"/>
                  <a:pt x="122" y="136"/>
                  <a:pt x="122" y="136"/>
                </a:cubicBezTo>
                <a:cubicBezTo>
                  <a:pt x="137" y="88"/>
                  <a:pt x="137" y="88"/>
                  <a:pt x="137" y="88"/>
                </a:cubicBezTo>
                <a:cubicBezTo>
                  <a:pt x="137" y="87"/>
                  <a:pt x="137" y="85"/>
                  <a:pt x="137" y="83"/>
                </a:cubicBezTo>
                <a:cubicBezTo>
                  <a:pt x="137" y="82"/>
                  <a:pt x="137" y="81"/>
                  <a:pt x="137" y="80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07209" y="1515849"/>
            <a:ext cx="7399272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097877" y="3530688"/>
            <a:ext cx="7399272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925281" y="-2397264"/>
            <a:ext cx="4704887" cy="4662448"/>
            <a:chOff x="3743557" y="1549561"/>
            <a:chExt cx="4704887" cy="4662448"/>
          </a:xfrm>
        </p:grpSpPr>
        <p:grpSp>
          <p:nvGrpSpPr>
            <p:cNvPr id="3" name="PA_组合 10"/>
            <p:cNvGrpSpPr/>
            <p:nvPr>
              <p:custDataLst>
                <p:tags r:id="rId1"/>
              </p:custDataLst>
            </p:nvPr>
          </p:nvGrpSpPr>
          <p:grpSpPr>
            <a:xfrm>
              <a:off x="3743557" y="1549561"/>
              <a:ext cx="4704887" cy="4662448"/>
              <a:chOff x="1581543" y="1302258"/>
              <a:chExt cx="4704887" cy="4662448"/>
            </a:xfrm>
            <a:solidFill>
              <a:srgbClr val="92D050"/>
            </a:solidFill>
          </p:grpSpPr>
          <p:grpSp>
            <p:nvGrpSpPr>
              <p:cNvPr id="2" name="Group 9"/>
              <p:cNvGrpSpPr/>
              <p:nvPr userDrawn="1"/>
            </p:nvGrpSpPr>
            <p:grpSpPr>
              <a:xfrm>
                <a:off x="1581543" y="1302258"/>
                <a:ext cx="2266926" cy="4658219"/>
                <a:chOff x="1581543" y="1302258"/>
                <a:chExt cx="2266926" cy="4658219"/>
              </a:xfrm>
              <a:grpFill/>
            </p:grpSpPr>
            <p:sp>
              <p:nvSpPr>
                <p:cNvPr id="23" name="Teardrop 8"/>
                <p:cNvSpPr/>
                <p:nvPr userDrawn="1"/>
              </p:nvSpPr>
              <p:spPr>
                <a:xfrm rot="5400000">
                  <a:off x="1581543" y="1302258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4" name="Teardrop 38"/>
                <p:cNvSpPr/>
                <p:nvPr userDrawn="1"/>
              </p:nvSpPr>
              <p:spPr>
                <a:xfrm>
                  <a:off x="1581543" y="3693551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5" name="Group 39"/>
              <p:cNvGrpSpPr/>
              <p:nvPr userDrawn="1"/>
            </p:nvGrpSpPr>
            <p:grpSpPr>
              <a:xfrm rot="10800000">
                <a:off x="4006919" y="1302677"/>
                <a:ext cx="2279511" cy="4662029"/>
                <a:chOff x="1581543" y="1298448"/>
                <a:chExt cx="2279511" cy="4662029"/>
              </a:xfrm>
              <a:grpFill/>
            </p:grpSpPr>
            <p:sp>
              <p:nvSpPr>
                <p:cNvPr id="26" name="Teardrop 40"/>
                <p:cNvSpPr/>
                <p:nvPr userDrawn="1"/>
              </p:nvSpPr>
              <p:spPr>
                <a:xfrm rot="5400000">
                  <a:off x="1594128" y="1298448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7" name="Teardrop 41"/>
                <p:cNvSpPr/>
                <p:nvPr userDrawn="1"/>
              </p:nvSpPr>
              <p:spPr>
                <a:xfrm>
                  <a:off x="1581543" y="3693551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8" name="文本框 27"/>
            <p:cNvSpPr txBox="1"/>
            <p:nvPr>
              <p:custDataLst>
                <p:tags r:id="rId2"/>
              </p:custDataLst>
            </p:nvPr>
          </p:nvSpPr>
          <p:spPr>
            <a:xfrm>
              <a:off x="4459837" y="4494691"/>
              <a:ext cx="1009015" cy="909320"/>
            </a:xfrm>
            <a:custGeom>
              <a:avLst/>
              <a:gdLst/>
              <a:ahLst/>
              <a:cxnLst/>
              <a:rect l="l" t="t" r="r" b="b"/>
              <a:pathLst>
                <a:path w="714701" h="909637">
                  <a:moveTo>
                    <a:pt x="390780" y="0"/>
                  </a:moveTo>
                  <a:cubicBezTo>
                    <a:pt x="581280" y="12700"/>
                    <a:pt x="681292" y="103187"/>
                    <a:pt x="690817" y="271462"/>
                  </a:cubicBezTo>
                  <a:lnTo>
                    <a:pt x="509842" y="271462"/>
                  </a:lnTo>
                  <a:cubicBezTo>
                    <a:pt x="503492" y="182562"/>
                    <a:pt x="455867" y="138112"/>
                    <a:pt x="366967" y="138112"/>
                  </a:cubicBezTo>
                  <a:cubicBezTo>
                    <a:pt x="274892" y="144462"/>
                    <a:pt x="227267" y="182562"/>
                    <a:pt x="224092" y="252412"/>
                  </a:cubicBezTo>
                  <a:cubicBezTo>
                    <a:pt x="217742" y="319087"/>
                    <a:pt x="271717" y="360362"/>
                    <a:pt x="386017" y="376237"/>
                  </a:cubicBezTo>
                  <a:cubicBezTo>
                    <a:pt x="392367" y="379412"/>
                    <a:pt x="398717" y="382587"/>
                    <a:pt x="405067" y="385762"/>
                  </a:cubicBezTo>
                  <a:cubicBezTo>
                    <a:pt x="614617" y="427037"/>
                    <a:pt x="717805" y="506412"/>
                    <a:pt x="714630" y="623887"/>
                  </a:cubicBezTo>
                  <a:cubicBezTo>
                    <a:pt x="708280" y="808037"/>
                    <a:pt x="582867" y="903287"/>
                    <a:pt x="338392" y="909637"/>
                  </a:cubicBezTo>
                  <a:cubicBezTo>
                    <a:pt x="106617" y="906462"/>
                    <a:pt x="-6095" y="809625"/>
                    <a:pt x="255" y="619125"/>
                  </a:cubicBezTo>
                  <a:lnTo>
                    <a:pt x="190755" y="619125"/>
                  </a:lnTo>
                  <a:cubicBezTo>
                    <a:pt x="190755" y="723900"/>
                    <a:pt x="239967" y="777875"/>
                    <a:pt x="338392" y="781050"/>
                  </a:cubicBezTo>
                  <a:cubicBezTo>
                    <a:pt x="452692" y="777875"/>
                    <a:pt x="511430" y="739775"/>
                    <a:pt x="514605" y="666750"/>
                  </a:cubicBezTo>
                  <a:cubicBezTo>
                    <a:pt x="514605" y="609600"/>
                    <a:pt x="459042" y="568325"/>
                    <a:pt x="347917" y="542925"/>
                  </a:cubicBezTo>
                  <a:cubicBezTo>
                    <a:pt x="335217" y="539750"/>
                    <a:pt x="324105" y="536575"/>
                    <a:pt x="314580" y="533400"/>
                  </a:cubicBezTo>
                  <a:cubicBezTo>
                    <a:pt x="117730" y="492125"/>
                    <a:pt x="20892" y="411162"/>
                    <a:pt x="24067" y="290512"/>
                  </a:cubicBezTo>
                  <a:cubicBezTo>
                    <a:pt x="33592" y="112712"/>
                    <a:pt x="155830" y="15875"/>
                    <a:pt x="390780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lvl="0" algn="ctr">
                <a:lnSpc>
                  <a:spcPct val="90000"/>
                </a:lnSpc>
                <a:spcBef>
                  <a:spcPts val="1000"/>
                </a:spcBef>
                <a:defRPr/>
              </a:pPr>
              <a:endParaRPr lang="en-US" altLang="zh-CN" sz="9600" dirty="0">
                <a:solidFill>
                  <a:srgbClr val="273339"/>
                </a:solidFill>
                <a:latin typeface="方正大黑_GBK" panose="03000509000000000000" pitchFamily="65" charset="-122"/>
                <a:ea typeface="方正大黑_GBK" panose="03000509000000000000" pitchFamily="65" charset="-122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3"/>
              </p:custDataLst>
            </p:nvPr>
          </p:nvSpPr>
          <p:spPr>
            <a:xfrm>
              <a:off x="6707083" y="2246701"/>
              <a:ext cx="1190625" cy="881062"/>
            </a:xfrm>
            <a:custGeom>
              <a:avLst/>
              <a:gdLst/>
              <a:ahLst/>
              <a:cxnLst/>
              <a:rect l="l" t="t" r="r" b="b"/>
              <a:pathLst>
                <a:path w="1190625" h="881062">
                  <a:moveTo>
                    <a:pt x="0" y="0"/>
                  </a:moveTo>
                  <a:lnTo>
                    <a:pt x="195263" y="0"/>
                  </a:lnTo>
                  <a:lnTo>
                    <a:pt x="328613" y="661987"/>
                  </a:lnTo>
                  <a:lnTo>
                    <a:pt x="500063" y="0"/>
                  </a:lnTo>
                  <a:lnTo>
                    <a:pt x="714375" y="0"/>
                  </a:lnTo>
                  <a:lnTo>
                    <a:pt x="866775" y="661987"/>
                  </a:lnTo>
                  <a:lnTo>
                    <a:pt x="871538" y="661987"/>
                  </a:lnTo>
                  <a:lnTo>
                    <a:pt x="1014413" y="0"/>
                  </a:lnTo>
                  <a:lnTo>
                    <a:pt x="1190625" y="0"/>
                  </a:lnTo>
                  <a:lnTo>
                    <a:pt x="966788" y="881062"/>
                  </a:lnTo>
                  <a:lnTo>
                    <a:pt x="757238" y="881062"/>
                  </a:lnTo>
                  <a:lnTo>
                    <a:pt x="600075" y="209550"/>
                  </a:lnTo>
                  <a:lnTo>
                    <a:pt x="428625" y="881062"/>
                  </a:lnTo>
                  <a:lnTo>
                    <a:pt x="214313" y="881062"/>
                  </a:ln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lvl="0" algn="ctr">
                <a:lnSpc>
                  <a:spcPct val="90000"/>
                </a:lnSpc>
                <a:spcBef>
                  <a:spcPts val="1000"/>
                </a:spcBef>
                <a:defRPr/>
              </a:pPr>
              <a:endParaRPr lang="en-US" altLang="zh-CN" sz="9600" dirty="0">
                <a:solidFill>
                  <a:srgbClr val="273339"/>
                </a:solidFill>
                <a:latin typeface="方正大黑_GBK" panose="03000509000000000000" pitchFamily="65" charset="-122"/>
                <a:ea typeface="方正大黑_GBK" panose="03000509000000000000" pitchFamily="65" charset="-122"/>
              </a:endParaRPr>
            </a:p>
          </p:txBody>
        </p:sp>
      </p:grpSp>
      <p:pic>
        <p:nvPicPr>
          <p:cNvPr id="4" name="图片 3" descr="]M[[)@XARN]4D16Q)D%R)W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0"/>
            <a:ext cx="8303895" cy="5532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78645" y="2154555"/>
            <a:ext cx="232854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结论： 一年四季租车趋势相似，春天租车人数明显少于其他三个季节。</a:t>
            </a:r>
            <a:endParaRPr lang="zh-CN" altLang="en-US" sz="2000" b="1">
              <a:solidFill>
                <a:schemeClr val="bg1"/>
              </a:solidFill>
            </a:endParaRPr>
          </a:p>
          <a:p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成因：春季还未回暖，部分地区风雨较多，不太适合骑车出行，而从秋季过渡到冬季的时候，人们开始还是会比较喜欢骑车的，直到后面越来越冷才会减少</a:t>
            </a:r>
            <a:endParaRPr lang="zh-C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0570" cy="68586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_梯形 4"/>
          <p:cNvSpPr/>
          <p:nvPr>
            <p:custDataLst>
              <p:tags r:id="rId2"/>
            </p:custDataLst>
          </p:nvPr>
        </p:nvSpPr>
        <p:spPr>
          <a:xfrm rot="10800000">
            <a:off x="4317365" y="1270"/>
            <a:ext cx="10319385" cy="6857365"/>
          </a:xfrm>
          <a:custGeom>
            <a:avLst/>
            <a:gdLst>
              <a:gd name="connsiteX0" fmla="*/ 0 w 10090483"/>
              <a:gd name="connsiteY0" fmla="*/ 6858000 h 6858000"/>
              <a:gd name="connsiteX1" fmla="*/ 2389053 w 10090483"/>
              <a:gd name="connsiteY1" fmla="*/ 0 h 6858000"/>
              <a:gd name="connsiteX2" fmla="*/ 7701430 w 10090483"/>
              <a:gd name="connsiteY2" fmla="*/ 0 h 6858000"/>
              <a:gd name="connsiteX3" fmla="*/ 10090483 w 10090483"/>
              <a:gd name="connsiteY3" fmla="*/ 6858000 h 6858000"/>
              <a:gd name="connsiteX4" fmla="*/ 0 w 1009048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0483" h="6858000">
                <a:moveTo>
                  <a:pt x="0" y="6858000"/>
                </a:moveTo>
                <a:lnTo>
                  <a:pt x="2389053" y="0"/>
                </a:lnTo>
                <a:lnTo>
                  <a:pt x="7701430" y="0"/>
                </a:lnTo>
                <a:lnTo>
                  <a:pt x="100904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4453651" y="1010653"/>
            <a:ext cx="2531454" cy="5847347"/>
          </a:xfrm>
          <a:prstGeom prst="parallelogram">
            <a:avLst>
              <a:gd name="adj" fmla="val 81136"/>
            </a:avLst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16992" y="197364"/>
            <a:ext cx="4086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u="sng" dirty="0">
                <a:solidFill>
                  <a:srgbClr val="CF9E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</a:t>
            </a:r>
            <a:endParaRPr lang="en-US" altLang="zh-CN" sz="5400" b="1" u="sng" dirty="0">
              <a:solidFill>
                <a:srgbClr val="CF9E0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PA_组合 11"/>
          <p:cNvGrpSpPr/>
          <p:nvPr>
            <p:custDataLst>
              <p:tags r:id="rId3"/>
            </p:custDataLst>
          </p:nvPr>
        </p:nvGrpSpPr>
        <p:grpSpPr>
          <a:xfrm>
            <a:off x="5705853" y="1646380"/>
            <a:ext cx="5168271" cy="646331"/>
            <a:chOff x="6878913" y="1472318"/>
            <a:chExt cx="5011042" cy="646331"/>
          </a:xfrm>
        </p:grpSpPr>
        <p:sp>
          <p:nvSpPr>
            <p:cNvPr id="10" name="文本框 9"/>
            <p:cNvSpPr txBox="1"/>
            <p:nvPr/>
          </p:nvSpPr>
          <p:spPr>
            <a:xfrm>
              <a:off x="6878913" y="1472318"/>
              <a:ext cx="1015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u="sng" dirty="0">
                  <a:solidFill>
                    <a:srgbClr val="CF9E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en-US" altLang="zh-CN" sz="3600" b="1" u="sng" dirty="0">
                <a:solidFill>
                  <a:srgbClr val="CF9E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845435" y="1609929"/>
              <a:ext cx="40445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PA_组合 30"/>
          <p:cNvGrpSpPr/>
          <p:nvPr>
            <p:custDataLst>
              <p:tags r:id="rId4"/>
            </p:custDataLst>
          </p:nvPr>
        </p:nvGrpSpPr>
        <p:grpSpPr>
          <a:xfrm>
            <a:off x="6523389" y="3792717"/>
            <a:ext cx="5739771" cy="1707331"/>
            <a:chOff x="6724993" y="469653"/>
            <a:chExt cx="5565156" cy="1707331"/>
          </a:xfrm>
        </p:grpSpPr>
        <p:sp>
          <p:nvSpPr>
            <p:cNvPr id="32" name="文本框 31"/>
            <p:cNvSpPr txBox="1"/>
            <p:nvPr/>
          </p:nvSpPr>
          <p:spPr>
            <a:xfrm>
              <a:off x="6724993" y="469653"/>
              <a:ext cx="101528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u="sng" dirty="0">
                  <a:solidFill>
                    <a:srgbClr val="CF9E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en-US" altLang="zh-CN" sz="3600" b="1" u="sng" dirty="0">
                <a:solidFill>
                  <a:srgbClr val="CF9E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45629" y="1716609"/>
              <a:ext cx="40445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项目收获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PA_组合 36"/>
          <p:cNvGrpSpPr/>
          <p:nvPr>
            <p:custDataLst>
              <p:tags r:id="rId5"/>
            </p:custDataLst>
          </p:nvPr>
        </p:nvGrpSpPr>
        <p:grpSpPr>
          <a:xfrm>
            <a:off x="6047703" y="2644824"/>
            <a:ext cx="5168271" cy="640080"/>
            <a:chOff x="6878913" y="1472318"/>
            <a:chExt cx="5011042" cy="640080"/>
          </a:xfrm>
        </p:grpSpPr>
        <p:sp>
          <p:nvSpPr>
            <p:cNvPr id="38" name="文本框 37"/>
            <p:cNvSpPr txBox="1"/>
            <p:nvPr/>
          </p:nvSpPr>
          <p:spPr>
            <a:xfrm>
              <a:off x="6878913" y="1472318"/>
              <a:ext cx="1015288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u="sng" dirty="0">
                  <a:solidFill>
                    <a:srgbClr val="CF9E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en-US" altLang="zh-CN" sz="3600" b="1" u="sng" dirty="0">
                <a:solidFill>
                  <a:srgbClr val="CF9E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845435" y="1609929"/>
              <a:ext cx="40445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项目完成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PA_组合 30"/>
          <p:cNvGrpSpPr/>
          <p:nvPr>
            <p:custDataLst>
              <p:tags r:id="rId6"/>
            </p:custDataLst>
          </p:nvPr>
        </p:nvGrpSpPr>
        <p:grpSpPr>
          <a:xfrm>
            <a:off x="7044723" y="3885878"/>
            <a:ext cx="4777111" cy="1705794"/>
            <a:chOff x="7087629" y="440259"/>
            <a:chExt cx="4631782" cy="1705794"/>
          </a:xfrm>
        </p:grpSpPr>
        <p:sp>
          <p:nvSpPr>
            <p:cNvPr id="7" name="文本框 6"/>
            <p:cNvSpPr txBox="1"/>
            <p:nvPr/>
          </p:nvSpPr>
          <p:spPr>
            <a:xfrm>
              <a:off x="7087629" y="1500893"/>
              <a:ext cx="101528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 u="sng" dirty="0">
                  <a:solidFill>
                    <a:srgbClr val="CF9E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lang="en-US" altLang="zh-CN" sz="3600" b="1" u="sng" dirty="0">
                <a:solidFill>
                  <a:srgbClr val="CF9E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74891" y="440259"/>
              <a:ext cx="40445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项目的改进与建议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 bwMode="auto">
          <a:xfrm>
            <a:off x="11791950" y="0"/>
            <a:ext cx="400050" cy="6858000"/>
          </a:xfrm>
          <a:prstGeom prst="rect">
            <a:avLst/>
          </a:prstGeom>
          <a:solidFill>
            <a:srgbClr val="92D050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0" y="6419850"/>
            <a:ext cx="12192000" cy="438150"/>
          </a:xfrm>
          <a:prstGeom prst="rect">
            <a:avLst/>
          </a:prstGeom>
          <a:solidFill>
            <a:srgbClr val="92D050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5"/>
          <p:cNvSpPr>
            <a:spLocks noChangeArrowheads="1"/>
          </p:cNvSpPr>
          <p:nvPr/>
        </p:nvSpPr>
        <p:spPr bwMode="auto">
          <a:xfrm>
            <a:off x="124905" y="2573921"/>
            <a:ext cx="413024" cy="600661"/>
          </a:xfrm>
          <a:custGeom>
            <a:avLst/>
            <a:gdLst>
              <a:gd name="T0" fmla="*/ 661988 w 137"/>
              <a:gd name="T1" fmla="*/ 386413 h 305"/>
              <a:gd name="T2" fmla="*/ 333410 w 137"/>
              <a:gd name="T3" fmla="*/ 0 h 305"/>
              <a:gd name="T4" fmla="*/ 0 w 137"/>
              <a:gd name="T5" fmla="*/ 386413 h 305"/>
              <a:gd name="T6" fmla="*/ 0 w 137"/>
              <a:gd name="T7" fmla="*/ 400904 h 305"/>
              <a:gd name="T8" fmla="*/ 0 w 137"/>
              <a:gd name="T9" fmla="*/ 425054 h 305"/>
              <a:gd name="T10" fmla="*/ 72480 w 137"/>
              <a:gd name="T11" fmla="*/ 656902 h 305"/>
              <a:gd name="T12" fmla="*/ 333410 w 137"/>
              <a:gd name="T13" fmla="*/ 1473200 h 305"/>
              <a:gd name="T14" fmla="*/ 589508 w 137"/>
              <a:gd name="T15" fmla="*/ 656902 h 305"/>
              <a:gd name="T16" fmla="*/ 661988 w 137"/>
              <a:gd name="T17" fmla="*/ 425054 h 305"/>
              <a:gd name="T18" fmla="*/ 661988 w 137"/>
              <a:gd name="T19" fmla="*/ 400904 h 305"/>
              <a:gd name="T20" fmla="*/ 661988 w 137"/>
              <a:gd name="T21" fmla="*/ 386413 h 30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"/>
              <a:gd name="T34" fmla="*/ 0 h 305"/>
              <a:gd name="T35" fmla="*/ 137 w 137"/>
              <a:gd name="T36" fmla="*/ 305 h 30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" h="305">
                <a:moveTo>
                  <a:pt x="137" y="80"/>
                </a:moveTo>
                <a:cubicBezTo>
                  <a:pt x="136" y="35"/>
                  <a:pt x="105" y="0"/>
                  <a:pt x="69" y="0"/>
                </a:cubicBezTo>
                <a:cubicBezTo>
                  <a:pt x="32" y="0"/>
                  <a:pt x="2" y="35"/>
                  <a:pt x="0" y="80"/>
                </a:cubicBezTo>
                <a:cubicBezTo>
                  <a:pt x="0" y="81"/>
                  <a:pt x="0" y="82"/>
                  <a:pt x="0" y="83"/>
                </a:cubicBezTo>
                <a:cubicBezTo>
                  <a:pt x="0" y="85"/>
                  <a:pt x="0" y="87"/>
                  <a:pt x="0" y="88"/>
                </a:cubicBezTo>
                <a:cubicBezTo>
                  <a:pt x="15" y="136"/>
                  <a:pt x="15" y="136"/>
                  <a:pt x="15" y="136"/>
                </a:cubicBezTo>
                <a:cubicBezTo>
                  <a:pt x="69" y="305"/>
                  <a:pt x="69" y="305"/>
                  <a:pt x="69" y="305"/>
                </a:cubicBezTo>
                <a:cubicBezTo>
                  <a:pt x="122" y="136"/>
                  <a:pt x="122" y="136"/>
                  <a:pt x="122" y="136"/>
                </a:cubicBezTo>
                <a:cubicBezTo>
                  <a:pt x="137" y="88"/>
                  <a:pt x="137" y="88"/>
                  <a:pt x="137" y="88"/>
                </a:cubicBezTo>
                <a:cubicBezTo>
                  <a:pt x="137" y="87"/>
                  <a:pt x="137" y="85"/>
                  <a:pt x="137" y="83"/>
                </a:cubicBezTo>
                <a:cubicBezTo>
                  <a:pt x="137" y="82"/>
                  <a:pt x="137" y="81"/>
                  <a:pt x="137" y="80"/>
                </a:cubicBezTo>
              </a:path>
            </a:pathLst>
          </a:custGeom>
          <a:solidFill>
            <a:srgbClr val="70AD47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83489" y="4713375"/>
            <a:ext cx="7399272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1"/>
          <p:cNvSpPr txBox="1"/>
          <p:nvPr/>
        </p:nvSpPr>
        <p:spPr>
          <a:xfrm>
            <a:off x="9911113" y="5262234"/>
            <a:ext cx="1454150" cy="7683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  <a:latin typeface="微软雅黑" panose="020B0503020204020204" pitchFamily="34" charset="-122"/>
              </a:rPr>
              <a:t>User</a:t>
            </a:r>
            <a:endParaRPr lang="en-US" sz="4400" b="1" dirty="0">
              <a:solidFill>
                <a:schemeClr val="accent6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80334" y="3046208"/>
            <a:ext cx="739927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67018" y="1374177"/>
            <a:ext cx="7399272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sz="2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-2425469" y="-2395359"/>
            <a:ext cx="4704887" cy="4662448"/>
            <a:chOff x="3743557" y="1549561"/>
            <a:chExt cx="4704887" cy="4662448"/>
          </a:xfrm>
        </p:grpSpPr>
        <p:grpSp>
          <p:nvGrpSpPr>
            <p:cNvPr id="2" name="PA_组合 10"/>
            <p:cNvGrpSpPr/>
            <p:nvPr>
              <p:custDataLst>
                <p:tags r:id="rId1"/>
              </p:custDataLst>
            </p:nvPr>
          </p:nvGrpSpPr>
          <p:grpSpPr>
            <a:xfrm>
              <a:off x="3743557" y="1549561"/>
              <a:ext cx="4704887" cy="4662448"/>
              <a:chOff x="1581543" y="1302258"/>
              <a:chExt cx="4704887" cy="4662448"/>
            </a:xfrm>
            <a:solidFill>
              <a:srgbClr val="92D050"/>
            </a:solidFill>
          </p:grpSpPr>
          <p:grpSp>
            <p:nvGrpSpPr>
              <p:cNvPr id="15" name="Group 9"/>
              <p:cNvGrpSpPr/>
              <p:nvPr userDrawn="1"/>
            </p:nvGrpSpPr>
            <p:grpSpPr>
              <a:xfrm>
                <a:off x="1581543" y="1302258"/>
                <a:ext cx="2266926" cy="4658219"/>
                <a:chOff x="1581543" y="1302258"/>
                <a:chExt cx="2266926" cy="4658219"/>
              </a:xfrm>
              <a:grpFill/>
            </p:grpSpPr>
            <p:sp>
              <p:nvSpPr>
                <p:cNvPr id="25" name="Teardrop 8"/>
                <p:cNvSpPr/>
                <p:nvPr userDrawn="1"/>
              </p:nvSpPr>
              <p:spPr>
                <a:xfrm rot="5400000">
                  <a:off x="1581543" y="1302258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6" name="Teardrop 38"/>
                <p:cNvSpPr/>
                <p:nvPr userDrawn="1"/>
              </p:nvSpPr>
              <p:spPr>
                <a:xfrm>
                  <a:off x="1581543" y="3693551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7" name="Group 39"/>
              <p:cNvGrpSpPr/>
              <p:nvPr userDrawn="1"/>
            </p:nvGrpSpPr>
            <p:grpSpPr>
              <a:xfrm rot="10800000">
                <a:off x="4006919" y="1302677"/>
                <a:ext cx="2279511" cy="4662029"/>
                <a:chOff x="1581543" y="1298448"/>
                <a:chExt cx="2279511" cy="4662029"/>
              </a:xfrm>
              <a:grpFill/>
            </p:grpSpPr>
            <p:sp>
              <p:nvSpPr>
                <p:cNvPr id="28" name="Teardrop 40"/>
                <p:cNvSpPr/>
                <p:nvPr userDrawn="1"/>
              </p:nvSpPr>
              <p:spPr>
                <a:xfrm rot="5400000">
                  <a:off x="1594128" y="1298448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9" name="Teardrop 41"/>
                <p:cNvSpPr/>
                <p:nvPr userDrawn="1"/>
              </p:nvSpPr>
              <p:spPr>
                <a:xfrm>
                  <a:off x="1581543" y="3693551"/>
                  <a:ext cx="2266926" cy="2266926"/>
                </a:xfrm>
                <a:prstGeom prst="teardrop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>
                    <a:latin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>
              <p:custDataLst>
                <p:tags r:id="rId2"/>
              </p:custDataLst>
            </p:nvPr>
          </p:nvSpPr>
          <p:spPr>
            <a:xfrm>
              <a:off x="4459837" y="4494691"/>
              <a:ext cx="1009015" cy="909320"/>
            </a:xfrm>
            <a:custGeom>
              <a:avLst/>
              <a:gdLst/>
              <a:ahLst/>
              <a:cxnLst/>
              <a:rect l="l" t="t" r="r" b="b"/>
              <a:pathLst>
                <a:path w="714701" h="909637">
                  <a:moveTo>
                    <a:pt x="390780" y="0"/>
                  </a:moveTo>
                  <a:cubicBezTo>
                    <a:pt x="581280" y="12700"/>
                    <a:pt x="681292" y="103187"/>
                    <a:pt x="690817" y="271462"/>
                  </a:cubicBezTo>
                  <a:lnTo>
                    <a:pt x="509842" y="271462"/>
                  </a:lnTo>
                  <a:cubicBezTo>
                    <a:pt x="503492" y="182562"/>
                    <a:pt x="455867" y="138112"/>
                    <a:pt x="366967" y="138112"/>
                  </a:cubicBezTo>
                  <a:cubicBezTo>
                    <a:pt x="274892" y="144462"/>
                    <a:pt x="227267" y="182562"/>
                    <a:pt x="224092" y="252412"/>
                  </a:cubicBezTo>
                  <a:cubicBezTo>
                    <a:pt x="217742" y="319087"/>
                    <a:pt x="271717" y="360362"/>
                    <a:pt x="386017" y="376237"/>
                  </a:cubicBezTo>
                  <a:cubicBezTo>
                    <a:pt x="392367" y="379412"/>
                    <a:pt x="398717" y="382587"/>
                    <a:pt x="405067" y="385762"/>
                  </a:cubicBezTo>
                  <a:cubicBezTo>
                    <a:pt x="614617" y="427037"/>
                    <a:pt x="717805" y="506412"/>
                    <a:pt x="714630" y="623887"/>
                  </a:cubicBezTo>
                  <a:cubicBezTo>
                    <a:pt x="708280" y="808037"/>
                    <a:pt x="582867" y="903287"/>
                    <a:pt x="338392" y="909637"/>
                  </a:cubicBezTo>
                  <a:cubicBezTo>
                    <a:pt x="106617" y="906462"/>
                    <a:pt x="-6095" y="809625"/>
                    <a:pt x="255" y="619125"/>
                  </a:cubicBezTo>
                  <a:lnTo>
                    <a:pt x="190755" y="619125"/>
                  </a:lnTo>
                  <a:cubicBezTo>
                    <a:pt x="190755" y="723900"/>
                    <a:pt x="239967" y="777875"/>
                    <a:pt x="338392" y="781050"/>
                  </a:cubicBezTo>
                  <a:cubicBezTo>
                    <a:pt x="452692" y="777875"/>
                    <a:pt x="511430" y="739775"/>
                    <a:pt x="514605" y="666750"/>
                  </a:cubicBezTo>
                  <a:cubicBezTo>
                    <a:pt x="514605" y="609600"/>
                    <a:pt x="459042" y="568325"/>
                    <a:pt x="347917" y="542925"/>
                  </a:cubicBezTo>
                  <a:cubicBezTo>
                    <a:pt x="335217" y="539750"/>
                    <a:pt x="324105" y="536575"/>
                    <a:pt x="314580" y="533400"/>
                  </a:cubicBezTo>
                  <a:cubicBezTo>
                    <a:pt x="117730" y="492125"/>
                    <a:pt x="20892" y="411162"/>
                    <a:pt x="24067" y="290512"/>
                  </a:cubicBezTo>
                  <a:cubicBezTo>
                    <a:pt x="33592" y="112712"/>
                    <a:pt x="155830" y="15875"/>
                    <a:pt x="390780" y="0"/>
                  </a:cubicBez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lvl="0" algn="ctr">
                <a:lnSpc>
                  <a:spcPct val="90000"/>
                </a:lnSpc>
                <a:spcBef>
                  <a:spcPts val="1000"/>
                </a:spcBef>
                <a:defRPr/>
              </a:pPr>
              <a:endParaRPr lang="en-US" altLang="zh-CN" sz="9600" dirty="0">
                <a:solidFill>
                  <a:srgbClr val="273339"/>
                </a:solidFill>
                <a:latin typeface="方正大黑_GBK" panose="03000509000000000000" pitchFamily="65" charset="-122"/>
                <a:ea typeface="方正大黑_GBK" panose="03000509000000000000" pitchFamily="65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"/>
              </p:custDataLst>
            </p:nvPr>
          </p:nvSpPr>
          <p:spPr>
            <a:xfrm>
              <a:off x="6707083" y="2246701"/>
              <a:ext cx="1190625" cy="881062"/>
            </a:xfrm>
            <a:custGeom>
              <a:avLst/>
              <a:gdLst/>
              <a:ahLst/>
              <a:cxnLst/>
              <a:rect l="l" t="t" r="r" b="b"/>
              <a:pathLst>
                <a:path w="1190625" h="881062">
                  <a:moveTo>
                    <a:pt x="0" y="0"/>
                  </a:moveTo>
                  <a:lnTo>
                    <a:pt x="195263" y="0"/>
                  </a:lnTo>
                  <a:lnTo>
                    <a:pt x="328613" y="661987"/>
                  </a:lnTo>
                  <a:lnTo>
                    <a:pt x="500063" y="0"/>
                  </a:lnTo>
                  <a:lnTo>
                    <a:pt x="714375" y="0"/>
                  </a:lnTo>
                  <a:lnTo>
                    <a:pt x="866775" y="661987"/>
                  </a:lnTo>
                  <a:lnTo>
                    <a:pt x="871538" y="661987"/>
                  </a:lnTo>
                  <a:lnTo>
                    <a:pt x="1014413" y="0"/>
                  </a:lnTo>
                  <a:lnTo>
                    <a:pt x="1190625" y="0"/>
                  </a:lnTo>
                  <a:lnTo>
                    <a:pt x="966788" y="881062"/>
                  </a:lnTo>
                  <a:lnTo>
                    <a:pt x="757238" y="881062"/>
                  </a:lnTo>
                  <a:lnTo>
                    <a:pt x="600075" y="209550"/>
                  </a:lnTo>
                  <a:lnTo>
                    <a:pt x="428625" y="881062"/>
                  </a:lnTo>
                  <a:lnTo>
                    <a:pt x="214313" y="881062"/>
                  </a:lnTo>
                  <a:close/>
                </a:path>
              </a:pathLst>
            </a:custGeom>
            <a:solidFill>
              <a:srgbClr val="273339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lvl="0" algn="ctr">
                <a:lnSpc>
                  <a:spcPct val="90000"/>
                </a:lnSpc>
                <a:spcBef>
                  <a:spcPts val="1000"/>
                </a:spcBef>
                <a:defRPr/>
              </a:pPr>
              <a:endParaRPr lang="en-US" altLang="zh-CN" sz="9600" dirty="0">
                <a:solidFill>
                  <a:srgbClr val="273339"/>
                </a:solidFill>
                <a:latin typeface="方正大黑_GBK" panose="03000509000000000000" pitchFamily="65" charset="-122"/>
                <a:ea typeface="方正大黑_GBK" panose="03000509000000000000" pitchFamily="65" charset="-122"/>
              </a:endParaRPr>
            </a:p>
          </p:txBody>
        </p:sp>
      </p:grpSp>
      <p:pic>
        <p:nvPicPr>
          <p:cNvPr id="3" name="图片 2" descr="%CH~$F$M)`)9$0Z4(VJ{C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50" y="0"/>
            <a:ext cx="8572500" cy="52622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7700" y="2573655"/>
            <a:ext cx="223266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结论：</a:t>
            </a:r>
            <a:endParaRPr lang="zh-CN" altLang="en-US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会员用户使用明显高于普通用户</a:t>
            </a:r>
            <a:endParaRPr lang="zh-CN" altLang="en-US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成因：会员主要用于上下班，非会员主要是在节假日出行的时候选择骑车出行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7845" y="349250"/>
            <a:ext cx="104013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  <a:endParaRPr lang="en-US" altLang="zh-CN" sz="9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0795"/>
            <a:ext cx="12192000" cy="685800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6784975" y="2205355"/>
            <a:ext cx="3056890" cy="970915"/>
          </a:xfrm>
          <a:prstGeom prst="roundRect">
            <a:avLst>
              <a:gd name="adj" fmla="val 8176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项目的改进与建议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8904" y="1543867"/>
            <a:ext cx="5155488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C89800"/>
                </a:solidFill>
                <a:latin typeface="Aroly" pitchFamily="2" charset="0"/>
                <a:ea typeface="Adobe Gothic Std B" panose="020B0800000000000000" pitchFamily="34" charset="-128"/>
              </a:rPr>
              <a:t>03</a:t>
            </a:r>
            <a:endParaRPr lang="zh-CN" altLang="en-US" sz="23900" b="1" dirty="0">
              <a:solidFill>
                <a:srgbClr val="C89800"/>
              </a:solidFill>
              <a:latin typeface="Aroly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584030" y="3252536"/>
            <a:ext cx="345832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04042"/>
              </a:clrFrom>
              <a:clrTo>
                <a:srgbClr val="40404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266" t="12948" r="2266" b="10678"/>
          <a:stretch>
            <a:fillRect/>
          </a:stretch>
        </p:blipFill>
        <p:spPr>
          <a:xfrm>
            <a:off x="4831030" y="5102570"/>
            <a:ext cx="2529940" cy="252994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ippl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295910" y="2604135"/>
            <a:ext cx="4525010" cy="3642360"/>
            <a:chOff x="752" y="3741"/>
            <a:chExt cx="7760" cy="6096"/>
          </a:xfrm>
        </p:grpSpPr>
        <p:grpSp>
          <p:nvGrpSpPr>
            <p:cNvPr id="7" name="组合 6"/>
            <p:cNvGrpSpPr/>
            <p:nvPr/>
          </p:nvGrpSpPr>
          <p:grpSpPr>
            <a:xfrm>
              <a:off x="752" y="3741"/>
              <a:ext cx="7761" cy="6096"/>
              <a:chOff x="10533" y="3573"/>
              <a:chExt cx="7761" cy="6096"/>
            </a:xfrm>
          </p:grpSpPr>
          <p:sp>
            <p:nvSpPr>
              <p:cNvPr id="10" name="等腰三角形 9"/>
              <p:cNvSpPr/>
              <p:nvPr/>
            </p:nvSpPr>
            <p:spPr>
              <a:xfrm rot="17957206">
                <a:off x="16593" y="5289"/>
                <a:ext cx="1330" cy="2073"/>
              </a:xfrm>
              <a:prstGeom prst="triangle">
                <a:avLst/>
              </a:prstGeom>
              <a:solidFill>
                <a:srgbClr val="FFC0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0533" y="3573"/>
                <a:ext cx="7426" cy="6097"/>
                <a:chOff x="10533" y="3573"/>
                <a:chExt cx="7426" cy="609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12535" y="5574"/>
                  <a:ext cx="3966" cy="3966"/>
                  <a:chOff x="1528" y="2996"/>
                  <a:chExt cx="1920" cy="1920"/>
                </a:xfrm>
              </p:grpSpPr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57" y="3125"/>
                    <a:ext cx="1661" cy="1661"/>
                  </a:xfrm>
                  <a:prstGeom prst="rect">
                    <a:avLst/>
                  </a:prstGeom>
                </p:spPr>
              </p:pic>
              <p:sp>
                <p:nvSpPr>
                  <p:cNvPr id="2" name="椭圆 1"/>
                  <p:cNvSpPr/>
                  <p:nvPr/>
                </p:nvSpPr>
                <p:spPr>
                  <a:xfrm>
                    <a:off x="1528" y="2996"/>
                    <a:ext cx="1920" cy="1920"/>
                  </a:xfrm>
                  <a:prstGeom prst="ellipse">
                    <a:avLst/>
                  </a:prstGeom>
                  <a:noFill/>
                  <a:ln w="28575" cmpd="dbl">
                    <a:solidFill>
                      <a:schemeClr val="accent1">
                        <a:shade val="5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" name="等腰三角形 11"/>
                <p:cNvSpPr/>
                <p:nvPr/>
              </p:nvSpPr>
              <p:spPr>
                <a:xfrm rot="18246839">
                  <a:off x="10904" y="7969"/>
                  <a:ext cx="1330" cy="2073"/>
                </a:xfrm>
                <a:prstGeom prst="triangle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 rot="14640654">
                  <a:off x="15454" y="3026"/>
                  <a:ext cx="1958" cy="3053"/>
                </a:xfrm>
                <a:prstGeom prst="triangle">
                  <a:avLst/>
                </a:prstGeom>
                <a:solidFill>
                  <a:srgbClr val="FFFF00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42" name="等腰三角形 141"/>
            <p:cNvSpPr/>
            <p:nvPr/>
          </p:nvSpPr>
          <p:spPr>
            <a:xfrm rot="8308022">
              <a:off x="2454" y="4938"/>
              <a:ext cx="717" cy="952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项目建议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89550" y="2112645"/>
            <a:ext cx="6455410" cy="3448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/>
              <a:t>     </a:t>
            </a:r>
            <a:r>
              <a:rPr lang="zh-CN" altLang="en-US" sz="2400"/>
              <a:t>相关数据较少，在本次项目中只是从了月份，时间，季节，工作日，节假日，用户类型这几个方面进行数据的分析，以探究共享单车用户的行为特征。所得出的结论可能过于笼统，如果能在数据收集阶段加入天气、地点（例如：城市，停车点）等其他外界因素的信息，在本次项目中将会得出更加详实的结论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1590"/>
            <a:ext cx="12192000" cy="685800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7164705" y="2713990"/>
            <a:ext cx="2426970" cy="938530"/>
          </a:xfrm>
          <a:prstGeom prst="roundRect">
            <a:avLst>
              <a:gd name="adj" fmla="val 8176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 目 收 获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8904" y="1543867"/>
            <a:ext cx="5155488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C89800"/>
                </a:solidFill>
                <a:latin typeface="Aroly" pitchFamily="2" charset="0"/>
                <a:ea typeface="Adobe Gothic Std B" panose="020B0800000000000000" pitchFamily="34" charset="-128"/>
              </a:rPr>
              <a:t>04</a:t>
            </a:r>
            <a:endParaRPr lang="zh-CN" altLang="en-US" sz="23900" b="1" dirty="0">
              <a:solidFill>
                <a:srgbClr val="C89800"/>
              </a:solidFill>
              <a:latin typeface="Aroly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648800" y="3981516"/>
            <a:ext cx="345832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04042"/>
              </a:clrFrom>
              <a:clrTo>
                <a:srgbClr val="40404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266" t="12948" r="2266" b="10678"/>
          <a:stretch>
            <a:fillRect/>
          </a:stretch>
        </p:blipFill>
        <p:spPr>
          <a:xfrm>
            <a:off x="4831030" y="5102570"/>
            <a:ext cx="2529940" cy="252994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ippl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295910" y="2604135"/>
            <a:ext cx="4525010" cy="3642360"/>
            <a:chOff x="752" y="3741"/>
            <a:chExt cx="7760" cy="6096"/>
          </a:xfrm>
        </p:grpSpPr>
        <p:grpSp>
          <p:nvGrpSpPr>
            <p:cNvPr id="7" name="组合 6"/>
            <p:cNvGrpSpPr/>
            <p:nvPr/>
          </p:nvGrpSpPr>
          <p:grpSpPr>
            <a:xfrm>
              <a:off x="752" y="3741"/>
              <a:ext cx="7761" cy="6096"/>
              <a:chOff x="10533" y="3573"/>
              <a:chExt cx="7761" cy="6096"/>
            </a:xfrm>
          </p:grpSpPr>
          <p:sp>
            <p:nvSpPr>
              <p:cNvPr id="10" name="等腰三角形 9"/>
              <p:cNvSpPr/>
              <p:nvPr/>
            </p:nvSpPr>
            <p:spPr>
              <a:xfrm rot="17957206">
                <a:off x="16593" y="5289"/>
                <a:ext cx="1330" cy="2073"/>
              </a:xfrm>
              <a:prstGeom prst="triangle">
                <a:avLst/>
              </a:prstGeom>
              <a:solidFill>
                <a:srgbClr val="FFC0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0533" y="3573"/>
                <a:ext cx="7426" cy="6097"/>
                <a:chOff x="10533" y="3573"/>
                <a:chExt cx="7426" cy="6097"/>
              </a:xfrm>
            </p:grpSpPr>
            <p:grpSp>
              <p:nvGrpSpPr>
                <p:cNvPr id="3" name="组合 2"/>
                <p:cNvGrpSpPr/>
                <p:nvPr/>
              </p:nvGrpSpPr>
              <p:grpSpPr>
                <a:xfrm>
                  <a:off x="12535" y="5574"/>
                  <a:ext cx="3966" cy="3966"/>
                  <a:chOff x="1528" y="2996"/>
                  <a:chExt cx="1920" cy="1920"/>
                </a:xfrm>
              </p:grpSpPr>
              <p:pic>
                <p:nvPicPr>
                  <p:cNvPr id="6" name="图片 5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57" y="3125"/>
                    <a:ext cx="1661" cy="1661"/>
                  </a:xfrm>
                  <a:prstGeom prst="rect">
                    <a:avLst/>
                  </a:prstGeom>
                </p:spPr>
              </p:pic>
              <p:sp>
                <p:nvSpPr>
                  <p:cNvPr id="2" name="椭圆 1"/>
                  <p:cNvSpPr/>
                  <p:nvPr/>
                </p:nvSpPr>
                <p:spPr>
                  <a:xfrm>
                    <a:off x="1528" y="2996"/>
                    <a:ext cx="1920" cy="1920"/>
                  </a:xfrm>
                  <a:prstGeom prst="ellipse">
                    <a:avLst/>
                  </a:prstGeom>
                  <a:noFill/>
                  <a:ln w="28575" cmpd="dbl">
                    <a:solidFill>
                      <a:schemeClr val="accent1">
                        <a:shade val="5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" name="等腰三角形 11"/>
                <p:cNvSpPr/>
                <p:nvPr/>
              </p:nvSpPr>
              <p:spPr>
                <a:xfrm rot="18246839">
                  <a:off x="10904" y="7969"/>
                  <a:ext cx="1330" cy="2073"/>
                </a:xfrm>
                <a:prstGeom prst="triangle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 rot="14640654">
                  <a:off x="15454" y="3026"/>
                  <a:ext cx="1958" cy="3053"/>
                </a:xfrm>
                <a:prstGeom prst="triangle">
                  <a:avLst/>
                </a:prstGeom>
                <a:solidFill>
                  <a:srgbClr val="FFFF00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42" name="等腰三角形 141"/>
            <p:cNvSpPr/>
            <p:nvPr/>
          </p:nvSpPr>
          <p:spPr>
            <a:xfrm rot="8308022">
              <a:off x="2454" y="4938"/>
              <a:ext cx="717" cy="952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项目收获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2040" y="2273300"/>
            <a:ext cx="4624070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sz="2400"/>
              <a:t>       </a:t>
            </a:r>
            <a:r>
              <a:rPr lang="zh-CN" altLang="en-US" sz="2400"/>
              <a:t>通过对本次项目的学习，我们对python的基本语法、数据结构、库、方法、模块等有了初步的了解，同时，我们还会使用python语言进行基本的操作并完成一些简单的功能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mexport14832407551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53110"/>
            <a:ext cx="12190730" cy="7762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04042"/>
              </a:clrFrom>
              <a:clrTo>
                <a:srgbClr val="404042">
                  <a:alpha val="0"/>
                </a:srgbClr>
              </a:clrTo>
            </a:clrChange>
          </a:blip>
          <a:srcRect l="2266" t="12948" r="2266" b="10678"/>
          <a:stretch>
            <a:fillRect/>
          </a:stretch>
        </p:blipFill>
        <p:spPr>
          <a:xfrm>
            <a:off x="3682671" y="1015671"/>
            <a:ext cx="4826658" cy="4826658"/>
          </a:xfrm>
          <a:prstGeom prst="ellipse">
            <a:avLst/>
          </a:prstGeom>
        </p:spPr>
      </p:pic>
      <p:sp>
        <p:nvSpPr>
          <p:cNvPr id="9" name="等腰三角形 8"/>
          <p:cNvSpPr/>
          <p:nvPr/>
        </p:nvSpPr>
        <p:spPr>
          <a:xfrm rot="10800000">
            <a:off x="2231754" y="3592693"/>
            <a:ext cx="264995" cy="28006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60162" y="2620034"/>
            <a:ext cx="9071676" cy="1754933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ELE" panose="02000000000000000000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flipH="1">
            <a:off x="1563656" y="2216258"/>
            <a:ext cx="2051969" cy="403776"/>
          </a:xfrm>
          <a:prstGeom prst="triangle">
            <a:avLst>
              <a:gd name="adj" fmla="val 0"/>
            </a:avLst>
          </a:prstGeom>
          <a:solidFill>
            <a:srgbClr val="FFC00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ELE" panose="02000000000000000000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占位符 1"/>
          <p:cNvSpPr txBox="1"/>
          <p:nvPr/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THANK YOU FOR WATCHING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47378" y="2304877"/>
            <a:ext cx="871227" cy="1232317"/>
          </a:xfrm>
          <a:custGeom>
            <a:avLst/>
            <a:gdLst/>
            <a:ahLst/>
            <a:cxnLst/>
            <a:rect l="l" t="t" r="r" b="b"/>
            <a:pathLst>
              <a:path w="541511" h="1083022">
                <a:moveTo>
                  <a:pt x="0" y="0"/>
                </a:moveTo>
                <a:lnTo>
                  <a:pt x="541511" y="0"/>
                </a:lnTo>
                <a:lnTo>
                  <a:pt x="541511" y="584262"/>
                </a:lnTo>
                <a:cubicBezTo>
                  <a:pt x="503511" y="897768"/>
                  <a:pt x="337257" y="1064022"/>
                  <a:pt x="42751" y="1083022"/>
                </a:cubicBezTo>
                <a:lnTo>
                  <a:pt x="42751" y="855017"/>
                </a:lnTo>
                <a:cubicBezTo>
                  <a:pt x="166254" y="817017"/>
                  <a:pt x="228005" y="722015"/>
                  <a:pt x="228005" y="570011"/>
                </a:cubicBezTo>
                <a:lnTo>
                  <a:pt x="0" y="570011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8700" dirty="0">
              <a:latin typeface="方正大黑_GBK" panose="03000509000000000000" pitchFamily="65" charset="-122"/>
              <a:ea typeface="方正大黑_GBK" panose="03000509000000000000" pitchFamily="65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flipV="1">
            <a:off x="8818536" y="4355240"/>
            <a:ext cx="1813302" cy="403776"/>
          </a:xfrm>
          <a:prstGeom prst="triangle">
            <a:avLst>
              <a:gd name="adj" fmla="val 0"/>
            </a:avLst>
          </a:prstGeom>
          <a:solidFill>
            <a:srgbClr val="FFC00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ELE" panose="02000000000000000000" pitchFamily="2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6724650" y="2277110"/>
            <a:ext cx="3317875" cy="897255"/>
          </a:xfrm>
          <a:prstGeom prst="roundRect">
            <a:avLst>
              <a:gd name="adj" fmla="val 8176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 目 背 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8904" y="1543867"/>
            <a:ext cx="51554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C89800"/>
                </a:solidFill>
                <a:latin typeface="Aroly" pitchFamily="2" charset="0"/>
                <a:ea typeface="Adobe Gothic Std B" panose="020B0800000000000000" pitchFamily="34" charset="-128"/>
              </a:rPr>
              <a:t>01</a:t>
            </a:r>
            <a:endParaRPr lang="zh-CN" altLang="en-US" sz="23900" b="1" dirty="0">
              <a:solidFill>
                <a:srgbClr val="C89800"/>
              </a:solidFill>
              <a:latin typeface="Aroly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584030" y="3252536"/>
            <a:ext cx="345832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921658" y="6857997"/>
            <a:ext cx="921658" cy="921658"/>
          </a:xfrm>
          <a:prstGeom prst="rect">
            <a:avLst/>
          </a:prstGeom>
          <a:solidFill>
            <a:srgbClr val="C8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04042"/>
              </a:clrFrom>
              <a:clrTo>
                <a:srgbClr val="40404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266" t="12948" r="2266" b="10678"/>
          <a:stretch>
            <a:fillRect/>
          </a:stretch>
        </p:blipFill>
        <p:spPr>
          <a:xfrm>
            <a:off x="4831030" y="5102570"/>
            <a:ext cx="2529940" cy="2529940"/>
          </a:xfrm>
          <a:prstGeom prst="ellipse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24650" y="3252470"/>
            <a:ext cx="38315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400" b="1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>
                <a:solidFill>
                  <a:schemeClr val="tx2">
                    <a:lumMod val="20000"/>
                    <a:lumOff val="80000"/>
                  </a:schemeClr>
                </a:solidFill>
              </a:rPr>
              <a:t>       ⇨</a:t>
            </a:r>
            <a:r>
              <a:rPr lang="zh-CN" altLang="en-US" sz="2400" b="1">
                <a:solidFill>
                  <a:schemeClr val="tx2">
                    <a:lumMod val="20000"/>
                    <a:lumOff val="80000"/>
                  </a:schemeClr>
                </a:solidFill>
              </a:rPr>
              <a:t>背 景 简 介</a:t>
            </a:r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>
                <a:solidFill>
                  <a:schemeClr val="tx2">
                    <a:lumMod val="20000"/>
                    <a:lumOff val="80000"/>
                  </a:schemeClr>
                </a:solidFill>
                <a:sym typeface="+mn-ea"/>
              </a:rPr>
              <a:t>       ⇨</a:t>
            </a:r>
            <a:r>
              <a:rPr lang="zh-CN" altLang="en-US" sz="2400" b="1">
                <a:solidFill>
                  <a:schemeClr val="tx2">
                    <a:lumMod val="20000"/>
                    <a:lumOff val="80000"/>
                  </a:schemeClr>
                </a:solidFill>
                <a:sym typeface="+mn-ea"/>
              </a:rPr>
              <a:t>发 展 前 景</a:t>
            </a:r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ippl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项目背景简介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4075" y="1585595"/>
            <a:ext cx="99847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基于目前共享单车的损坏率较高、区域投放不均衡等的问题，我们根据已有的共享单车数据，使用python对数据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进行了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多维度分析，以探究共享单车用户的行为特征，总结出用户的行为特征，给出一些共享单车的运营建议。此次实践中我们主要分析的骑行数据主要不同日期、不同季节、工作日或者节假日、用户为会员和非会员的情况下的骑行人数进行了分析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项目背景简介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3630" y="1236345"/>
            <a:ext cx="9984740" cy="4384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►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环境搭建：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win10+python3.6.5+pycharm-community-2018.3.2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►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相关第三方库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数据分析库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Numpy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pandas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画图库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matplotlib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seaborn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日期变量处理相关的库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calendar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datetime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63245" y="2021840"/>
            <a:ext cx="4421505" cy="845820"/>
            <a:chOff x="885" y="2386"/>
            <a:chExt cx="6963" cy="1332"/>
          </a:xfrm>
        </p:grpSpPr>
        <p:sp>
          <p:nvSpPr>
            <p:cNvPr id="59" name="自由: 形状 58"/>
            <p:cNvSpPr/>
            <p:nvPr/>
          </p:nvSpPr>
          <p:spPr bwMode="auto">
            <a:xfrm>
              <a:off x="885" y="2386"/>
              <a:ext cx="1337" cy="1333"/>
            </a:xfrm>
            <a:custGeom>
              <a:avLst/>
              <a:gdLst>
                <a:gd name="connsiteX0" fmla="*/ 424543 w 849086"/>
                <a:gd name="connsiteY0" fmla="*/ 0 h 846633"/>
                <a:gd name="connsiteX1" fmla="*/ 849086 w 849086"/>
                <a:gd name="connsiteY1" fmla="*/ 424543 h 846633"/>
                <a:gd name="connsiteX2" fmla="*/ 510103 w 849086"/>
                <a:gd name="connsiteY2" fmla="*/ 840461 h 846633"/>
                <a:gd name="connsiteX3" fmla="*/ 462294 w 849086"/>
                <a:gd name="connsiteY3" fmla="*/ 845280 h 846633"/>
                <a:gd name="connsiteX4" fmla="*/ 470166 w 849086"/>
                <a:gd name="connsiteY4" fmla="*/ 827259 h 846633"/>
                <a:gd name="connsiteX5" fmla="*/ 689870 w 849086"/>
                <a:gd name="connsiteY5" fmla="*/ 632640 h 846633"/>
                <a:gd name="connsiteX6" fmla="*/ 692331 w 849086"/>
                <a:gd name="connsiteY6" fmla="*/ 631876 h 846633"/>
                <a:gd name="connsiteX7" fmla="*/ 692331 w 849086"/>
                <a:gd name="connsiteY7" fmla="*/ 482185 h 846633"/>
                <a:gd name="connsiteX8" fmla="*/ 693076 w 849086"/>
                <a:gd name="connsiteY8" fmla="*/ 479784 h 846633"/>
                <a:gd name="connsiteX9" fmla="*/ 698645 w 849086"/>
                <a:gd name="connsiteY9" fmla="*/ 424543 h 846633"/>
                <a:gd name="connsiteX10" fmla="*/ 693076 w 849086"/>
                <a:gd name="connsiteY10" fmla="*/ 369302 h 846633"/>
                <a:gd name="connsiteX11" fmla="*/ 692068 w 849086"/>
                <a:gd name="connsiteY11" fmla="*/ 366055 h 846633"/>
                <a:gd name="connsiteX12" fmla="*/ 686891 w 849086"/>
                <a:gd name="connsiteY12" fmla="*/ 314694 h 846633"/>
                <a:gd name="connsiteX13" fmla="*/ 424543 w 849086"/>
                <a:gd name="connsiteY13" fmla="*/ 100874 h 846633"/>
                <a:gd name="connsiteX14" fmla="*/ 162196 w 849086"/>
                <a:gd name="connsiteY14" fmla="*/ 314694 h 846633"/>
                <a:gd name="connsiteX15" fmla="*/ 157018 w 849086"/>
                <a:gd name="connsiteY15" fmla="*/ 366055 h 846633"/>
                <a:gd name="connsiteX16" fmla="*/ 156010 w 849086"/>
                <a:gd name="connsiteY16" fmla="*/ 369302 h 846633"/>
                <a:gd name="connsiteX17" fmla="*/ 150441 w 849086"/>
                <a:gd name="connsiteY17" fmla="*/ 424543 h 846633"/>
                <a:gd name="connsiteX18" fmla="*/ 156010 w 849086"/>
                <a:gd name="connsiteY18" fmla="*/ 479784 h 846633"/>
                <a:gd name="connsiteX19" fmla="*/ 156755 w 849086"/>
                <a:gd name="connsiteY19" fmla="*/ 482185 h 846633"/>
                <a:gd name="connsiteX20" fmla="*/ 156755 w 849086"/>
                <a:gd name="connsiteY20" fmla="*/ 627821 h 846633"/>
                <a:gd name="connsiteX21" fmla="*/ 172280 w 849086"/>
                <a:gd name="connsiteY21" fmla="*/ 632640 h 846633"/>
                <a:gd name="connsiteX22" fmla="*/ 374392 w 849086"/>
                <a:gd name="connsiteY22" fmla="*/ 799075 h 846633"/>
                <a:gd name="connsiteX23" fmla="*/ 400206 w 849086"/>
                <a:gd name="connsiteY23" fmla="*/ 846633 h 846633"/>
                <a:gd name="connsiteX24" fmla="*/ 338983 w 849086"/>
                <a:gd name="connsiteY24" fmla="*/ 840461 h 846633"/>
                <a:gd name="connsiteX25" fmla="*/ 0 w 849086"/>
                <a:gd name="connsiteY25" fmla="*/ 424543 h 846633"/>
                <a:gd name="connsiteX26" fmla="*/ 424543 w 849086"/>
                <a:gd name="connsiteY26" fmla="*/ 0 h 84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49086" h="846633">
                  <a:moveTo>
                    <a:pt x="424543" y="0"/>
                  </a:moveTo>
                  <a:cubicBezTo>
                    <a:pt x="659012" y="0"/>
                    <a:pt x="849086" y="190074"/>
                    <a:pt x="849086" y="424543"/>
                  </a:cubicBezTo>
                  <a:cubicBezTo>
                    <a:pt x="849086" y="629703"/>
                    <a:pt x="703561" y="800874"/>
                    <a:pt x="510103" y="840461"/>
                  </a:cubicBezTo>
                  <a:lnTo>
                    <a:pt x="462294" y="845280"/>
                  </a:lnTo>
                  <a:lnTo>
                    <a:pt x="470166" y="827259"/>
                  </a:lnTo>
                  <a:cubicBezTo>
                    <a:pt x="519947" y="740686"/>
                    <a:pt x="597127" y="671867"/>
                    <a:pt x="689870" y="632640"/>
                  </a:cubicBezTo>
                  <a:lnTo>
                    <a:pt x="692331" y="631876"/>
                  </a:lnTo>
                  <a:lnTo>
                    <a:pt x="692331" y="482185"/>
                  </a:lnTo>
                  <a:lnTo>
                    <a:pt x="693076" y="479784"/>
                  </a:lnTo>
                  <a:cubicBezTo>
                    <a:pt x="696728" y="461941"/>
                    <a:pt x="698645" y="443466"/>
                    <a:pt x="698645" y="424543"/>
                  </a:cubicBezTo>
                  <a:cubicBezTo>
                    <a:pt x="698645" y="405620"/>
                    <a:pt x="696728" y="387145"/>
                    <a:pt x="693076" y="369302"/>
                  </a:cubicBezTo>
                  <a:lnTo>
                    <a:pt x="692068" y="366055"/>
                  </a:lnTo>
                  <a:lnTo>
                    <a:pt x="686891" y="314694"/>
                  </a:lnTo>
                  <a:cubicBezTo>
                    <a:pt x="661920" y="192667"/>
                    <a:pt x="553951" y="100874"/>
                    <a:pt x="424543" y="100874"/>
                  </a:cubicBezTo>
                  <a:cubicBezTo>
                    <a:pt x="295135" y="100874"/>
                    <a:pt x="187166" y="192667"/>
                    <a:pt x="162196" y="314694"/>
                  </a:cubicBezTo>
                  <a:lnTo>
                    <a:pt x="157018" y="366055"/>
                  </a:lnTo>
                  <a:lnTo>
                    <a:pt x="156010" y="369302"/>
                  </a:lnTo>
                  <a:cubicBezTo>
                    <a:pt x="152359" y="387145"/>
                    <a:pt x="150441" y="405620"/>
                    <a:pt x="150441" y="424543"/>
                  </a:cubicBezTo>
                  <a:cubicBezTo>
                    <a:pt x="150441" y="443466"/>
                    <a:pt x="152359" y="461941"/>
                    <a:pt x="156010" y="479784"/>
                  </a:cubicBezTo>
                  <a:lnTo>
                    <a:pt x="156755" y="482185"/>
                  </a:lnTo>
                  <a:lnTo>
                    <a:pt x="156755" y="627821"/>
                  </a:lnTo>
                  <a:lnTo>
                    <a:pt x="172280" y="632640"/>
                  </a:lnTo>
                  <a:cubicBezTo>
                    <a:pt x="254719" y="667509"/>
                    <a:pt x="324860" y="725758"/>
                    <a:pt x="374392" y="799075"/>
                  </a:cubicBezTo>
                  <a:lnTo>
                    <a:pt x="400206" y="846633"/>
                  </a:lnTo>
                  <a:lnTo>
                    <a:pt x="338983" y="840461"/>
                  </a:lnTo>
                  <a:cubicBezTo>
                    <a:pt x="145525" y="800874"/>
                    <a:pt x="0" y="629703"/>
                    <a:pt x="0" y="424543"/>
                  </a:cubicBezTo>
                  <a:cubicBezTo>
                    <a:pt x="0" y="190074"/>
                    <a:pt x="190074" y="0"/>
                    <a:pt x="424543" y="0"/>
                  </a:cubicBezTo>
                  <a:close/>
                </a:path>
              </a:pathLst>
            </a:custGeom>
            <a:solidFill>
              <a:srgbClr val="CF9E0A"/>
            </a:solidFill>
            <a:ln w="9525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自由: 形状 43"/>
            <p:cNvSpPr/>
            <p:nvPr/>
          </p:nvSpPr>
          <p:spPr bwMode="auto">
            <a:xfrm>
              <a:off x="4784" y="2581"/>
              <a:ext cx="3065" cy="631"/>
            </a:xfrm>
            <a:custGeom>
              <a:avLst/>
              <a:gdLst>
                <a:gd name="connsiteX0" fmla="*/ 0 w 1946366"/>
                <a:gd name="connsiteY0" fmla="*/ 0 h 400593"/>
                <a:gd name="connsiteX1" fmla="*/ 957269 w 1946366"/>
                <a:gd name="connsiteY1" fmla="*/ 0 h 400593"/>
                <a:gd name="connsiteX2" fmla="*/ 965386 w 1946366"/>
                <a:gd name="connsiteY2" fmla="*/ 14955 h 400593"/>
                <a:gd name="connsiteX3" fmla="*/ 978550 w 1946366"/>
                <a:gd name="connsiteY3" fmla="*/ 57363 h 400593"/>
                <a:gd name="connsiteX4" fmla="*/ 978597 w 1946366"/>
                <a:gd name="connsiteY4" fmla="*/ 57161 h 400593"/>
                <a:gd name="connsiteX5" fmla="*/ 1003565 w 1946366"/>
                <a:gd name="connsiteY5" fmla="*/ 0 h 400593"/>
                <a:gd name="connsiteX6" fmla="*/ 1946366 w 1946366"/>
                <a:gd name="connsiteY6" fmla="*/ 0 h 400593"/>
                <a:gd name="connsiteX7" fmla="*/ 1946366 w 1946366"/>
                <a:gd name="connsiteY7" fmla="*/ 400593 h 400593"/>
                <a:gd name="connsiteX8" fmla="*/ 1009271 w 1946366"/>
                <a:gd name="connsiteY8" fmla="*/ 400593 h 400593"/>
                <a:gd name="connsiteX9" fmla="*/ 978597 w 1946366"/>
                <a:gd name="connsiteY9" fmla="*/ 330370 h 400593"/>
                <a:gd name="connsiteX10" fmla="*/ 978550 w 1946366"/>
                <a:gd name="connsiteY10" fmla="*/ 330167 h 400593"/>
                <a:gd name="connsiteX11" fmla="*/ 965386 w 1946366"/>
                <a:gd name="connsiteY11" fmla="*/ 372575 h 400593"/>
                <a:gd name="connsiteX12" fmla="*/ 950178 w 1946366"/>
                <a:gd name="connsiteY12" fmla="*/ 400593 h 400593"/>
                <a:gd name="connsiteX13" fmla="*/ 0 w 1946366"/>
                <a:gd name="connsiteY13" fmla="*/ 400593 h 400593"/>
                <a:gd name="connsiteX14" fmla="*/ 0 w 1946366"/>
                <a:gd name="connsiteY14" fmla="*/ 0 h 40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6366" h="400593">
                  <a:moveTo>
                    <a:pt x="0" y="0"/>
                  </a:moveTo>
                  <a:lnTo>
                    <a:pt x="957269" y="0"/>
                  </a:lnTo>
                  <a:lnTo>
                    <a:pt x="965386" y="14955"/>
                  </a:lnTo>
                  <a:lnTo>
                    <a:pt x="978550" y="57363"/>
                  </a:lnTo>
                  <a:lnTo>
                    <a:pt x="978597" y="57161"/>
                  </a:lnTo>
                  <a:lnTo>
                    <a:pt x="1003565" y="0"/>
                  </a:lnTo>
                  <a:lnTo>
                    <a:pt x="1946366" y="0"/>
                  </a:lnTo>
                  <a:lnTo>
                    <a:pt x="1946366" y="400593"/>
                  </a:lnTo>
                  <a:lnTo>
                    <a:pt x="1009271" y="400593"/>
                  </a:lnTo>
                  <a:lnTo>
                    <a:pt x="978597" y="330370"/>
                  </a:lnTo>
                  <a:lnTo>
                    <a:pt x="978550" y="330167"/>
                  </a:lnTo>
                  <a:lnTo>
                    <a:pt x="965386" y="372575"/>
                  </a:lnTo>
                  <a:lnTo>
                    <a:pt x="950178" y="400593"/>
                  </a:lnTo>
                  <a:lnTo>
                    <a:pt x="0" y="400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PA_文本框 17"/>
            <p:cNvSpPr txBox="1"/>
            <p:nvPr>
              <p:custDataLst>
                <p:tags r:id="rId1"/>
              </p:custDataLst>
            </p:nvPr>
          </p:nvSpPr>
          <p:spPr>
            <a:xfrm>
              <a:off x="1464" y="2780"/>
              <a:ext cx="237" cy="559"/>
            </a:xfrm>
            <a:custGeom>
              <a:avLst/>
              <a:gdLst/>
              <a:ahLst/>
              <a:cxnLst/>
              <a:rect l="l" t="t" r="r" b="b"/>
              <a:pathLst>
                <a:path w="150609" h="355168">
                  <a:moveTo>
                    <a:pt x="135998" y="0"/>
                  </a:moveTo>
                  <a:cubicBezTo>
                    <a:pt x="145739" y="15361"/>
                    <a:pt x="150609" y="29597"/>
                    <a:pt x="150609" y="42710"/>
                  </a:cubicBezTo>
                  <a:cubicBezTo>
                    <a:pt x="150609" y="50203"/>
                    <a:pt x="149110" y="58726"/>
                    <a:pt x="146113" y="68280"/>
                  </a:cubicBezTo>
                  <a:cubicBezTo>
                    <a:pt x="143116" y="77833"/>
                    <a:pt x="132813" y="100593"/>
                    <a:pt x="115205" y="136560"/>
                  </a:cubicBezTo>
                  <a:cubicBezTo>
                    <a:pt x="94974" y="178521"/>
                    <a:pt x="78489" y="218234"/>
                    <a:pt x="65751" y="255699"/>
                  </a:cubicBezTo>
                  <a:cubicBezTo>
                    <a:pt x="53013" y="293164"/>
                    <a:pt x="47393" y="315268"/>
                    <a:pt x="48892" y="322012"/>
                  </a:cubicBezTo>
                  <a:cubicBezTo>
                    <a:pt x="51514" y="334000"/>
                    <a:pt x="52825" y="342243"/>
                    <a:pt x="52825" y="346739"/>
                  </a:cubicBezTo>
                  <a:cubicBezTo>
                    <a:pt x="52825" y="351609"/>
                    <a:pt x="51327" y="354419"/>
                    <a:pt x="48330" y="355168"/>
                  </a:cubicBezTo>
                  <a:cubicBezTo>
                    <a:pt x="41586" y="355168"/>
                    <a:pt x="31845" y="351047"/>
                    <a:pt x="19107" y="342805"/>
                  </a:cubicBezTo>
                  <a:cubicBezTo>
                    <a:pt x="6369" y="334562"/>
                    <a:pt x="0" y="322948"/>
                    <a:pt x="0" y="307962"/>
                  </a:cubicBezTo>
                  <a:cubicBezTo>
                    <a:pt x="0" y="283985"/>
                    <a:pt x="9647" y="248206"/>
                    <a:pt x="28941" y="200625"/>
                  </a:cubicBezTo>
                  <a:cubicBezTo>
                    <a:pt x="48236" y="153044"/>
                    <a:pt x="72682" y="106026"/>
                    <a:pt x="102279" y="59569"/>
                  </a:cubicBezTo>
                  <a:cubicBezTo>
                    <a:pt x="81673" y="67812"/>
                    <a:pt x="59944" y="79238"/>
                    <a:pt x="37090" y="93850"/>
                  </a:cubicBezTo>
                  <a:lnTo>
                    <a:pt x="37090" y="71371"/>
                  </a:lnTo>
                  <a:cubicBezTo>
                    <a:pt x="73431" y="39525"/>
                    <a:pt x="106400" y="15735"/>
                    <a:pt x="13599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3245" y="3290989"/>
            <a:ext cx="4676412" cy="974090"/>
            <a:chOff x="885" y="4177"/>
            <a:chExt cx="7364" cy="1534"/>
          </a:xfrm>
        </p:grpSpPr>
        <p:sp>
          <p:nvSpPr>
            <p:cNvPr id="58" name="自由: 形状 57"/>
            <p:cNvSpPr/>
            <p:nvPr/>
          </p:nvSpPr>
          <p:spPr bwMode="auto">
            <a:xfrm>
              <a:off x="885" y="4375"/>
              <a:ext cx="1337" cy="1336"/>
            </a:xfrm>
            <a:custGeom>
              <a:avLst/>
              <a:gdLst>
                <a:gd name="connsiteX0" fmla="*/ 462293 w 849086"/>
                <a:gd name="connsiteY0" fmla="*/ 3806 h 848250"/>
                <a:gd name="connsiteX1" fmla="*/ 510103 w 849086"/>
                <a:gd name="connsiteY1" fmla="*/ 8625 h 848250"/>
                <a:gd name="connsiteX2" fmla="*/ 849086 w 849086"/>
                <a:gd name="connsiteY2" fmla="*/ 424543 h 848250"/>
                <a:gd name="connsiteX3" fmla="*/ 510103 w 849086"/>
                <a:gd name="connsiteY3" fmla="*/ 840461 h 848250"/>
                <a:gd name="connsiteX4" fmla="*/ 449527 w 849086"/>
                <a:gd name="connsiteY4" fmla="*/ 846567 h 848250"/>
                <a:gd name="connsiteX5" fmla="*/ 470166 w 849086"/>
                <a:gd name="connsiteY5" fmla="*/ 799317 h 848250"/>
                <a:gd name="connsiteX6" fmla="*/ 689870 w 849086"/>
                <a:gd name="connsiteY6" fmla="*/ 604698 h 848250"/>
                <a:gd name="connsiteX7" fmla="*/ 692331 w 849086"/>
                <a:gd name="connsiteY7" fmla="*/ 603934 h 848250"/>
                <a:gd name="connsiteX8" fmla="*/ 692331 w 849086"/>
                <a:gd name="connsiteY8" fmla="*/ 482185 h 848250"/>
                <a:gd name="connsiteX9" fmla="*/ 693076 w 849086"/>
                <a:gd name="connsiteY9" fmla="*/ 479784 h 848250"/>
                <a:gd name="connsiteX10" fmla="*/ 698645 w 849086"/>
                <a:gd name="connsiteY10" fmla="*/ 424543 h 848250"/>
                <a:gd name="connsiteX11" fmla="*/ 693076 w 849086"/>
                <a:gd name="connsiteY11" fmla="*/ 369302 h 848250"/>
                <a:gd name="connsiteX12" fmla="*/ 692331 w 849086"/>
                <a:gd name="connsiteY12" fmla="*/ 366901 h 848250"/>
                <a:gd name="connsiteX13" fmla="*/ 692331 w 849086"/>
                <a:gd name="connsiteY13" fmla="*/ 217213 h 848250"/>
                <a:gd name="connsiteX14" fmla="*/ 689870 w 849086"/>
                <a:gd name="connsiteY14" fmla="*/ 216449 h 848250"/>
                <a:gd name="connsiteX15" fmla="*/ 470166 w 849086"/>
                <a:gd name="connsiteY15" fmla="*/ 21831 h 848250"/>
                <a:gd name="connsiteX16" fmla="*/ 400207 w 849086"/>
                <a:gd name="connsiteY16" fmla="*/ 2453 h 848250"/>
                <a:gd name="connsiteX17" fmla="*/ 374392 w 849086"/>
                <a:gd name="connsiteY17" fmla="*/ 50015 h 848250"/>
                <a:gd name="connsiteX18" fmla="*/ 172280 w 849086"/>
                <a:gd name="connsiteY18" fmla="*/ 216449 h 848250"/>
                <a:gd name="connsiteX19" fmla="*/ 156755 w 849086"/>
                <a:gd name="connsiteY19" fmla="*/ 221268 h 848250"/>
                <a:gd name="connsiteX20" fmla="*/ 156755 w 849086"/>
                <a:gd name="connsiteY20" fmla="*/ 366901 h 848250"/>
                <a:gd name="connsiteX21" fmla="*/ 156010 w 849086"/>
                <a:gd name="connsiteY21" fmla="*/ 369302 h 848250"/>
                <a:gd name="connsiteX22" fmla="*/ 150441 w 849086"/>
                <a:gd name="connsiteY22" fmla="*/ 424543 h 848250"/>
                <a:gd name="connsiteX23" fmla="*/ 156010 w 849086"/>
                <a:gd name="connsiteY23" fmla="*/ 479784 h 848250"/>
                <a:gd name="connsiteX24" fmla="*/ 156755 w 849086"/>
                <a:gd name="connsiteY24" fmla="*/ 482185 h 848250"/>
                <a:gd name="connsiteX25" fmla="*/ 156755 w 849086"/>
                <a:gd name="connsiteY25" fmla="*/ 599879 h 848250"/>
                <a:gd name="connsiteX26" fmla="*/ 172280 w 849086"/>
                <a:gd name="connsiteY26" fmla="*/ 604698 h 848250"/>
                <a:gd name="connsiteX27" fmla="*/ 374392 w 849086"/>
                <a:gd name="connsiteY27" fmla="*/ 771133 h 848250"/>
                <a:gd name="connsiteX28" fmla="*/ 416250 w 849086"/>
                <a:gd name="connsiteY28" fmla="*/ 848250 h 848250"/>
                <a:gd name="connsiteX29" fmla="*/ 338983 w 849086"/>
                <a:gd name="connsiteY29" fmla="*/ 840461 h 848250"/>
                <a:gd name="connsiteX30" fmla="*/ 0 w 849086"/>
                <a:gd name="connsiteY30" fmla="*/ 424543 h 848250"/>
                <a:gd name="connsiteX31" fmla="*/ 338983 w 849086"/>
                <a:gd name="connsiteY31" fmla="*/ 8625 h 848250"/>
                <a:gd name="connsiteX32" fmla="*/ 424543 w 849086"/>
                <a:gd name="connsiteY32" fmla="*/ 0 h 848250"/>
                <a:gd name="connsiteX33" fmla="*/ 424553 w 849086"/>
                <a:gd name="connsiteY33" fmla="*/ 1 h 848250"/>
                <a:gd name="connsiteX34" fmla="*/ 424533 w 849086"/>
                <a:gd name="connsiteY34" fmla="*/ 1 h 84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49086" h="848250">
                  <a:moveTo>
                    <a:pt x="462293" y="3806"/>
                  </a:moveTo>
                  <a:lnTo>
                    <a:pt x="510103" y="8625"/>
                  </a:lnTo>
                  <a:cubicBezTo>
                    <a:pt x="703561" y="48212"/>
                    <a:pt x="849086" y="219383"/>
                    <a:pt x="849086" y="424543"/>
                  </a:cubicBezTo>
                  <a:cubicBezTo>
                    <a:pt x="849086" y="629704"/>
                    <a:pt x="703561" y="800874"/>
                    <a:pt x="510103" y="840461"/>
                  </a:cubicBezTo>
                  <a:lnTo>
                    <a:pt x="449527" y="846567"/>
                  </a:lnTo>
                  <a:lnTo>
                    <a:pt x="470166" y="799317"/>
                  </a:lnTo>
                  <a:cubicBezTo>
                    <a:pt x="519947" y="712744"/>
                    <a:pt x="597127" y="643925"/>
                    <a:pt x="689870" y="604698"/>
                  </a:cubicBezTo>
                  <a:lnTo>
                    <a:pt x="692331" y="603934"/>
                  </a:lnTo>
                  <a:lnTo>
                    <a:pt x="692331" y="482185"/>
                  </a:lnTo>
                  <a:lnTo>
                    <a:pt x="693076" y="479784"/>
                  </a:lnTo>
                  <a:cubicBezTo>
                    <a:pt x="696728" y="461941"/>
                    <a:pt x="698645" y="443466"/>
                    <a:pt x="698645" y="424543"/>
                  </a:cubicBezTo>
                  <a:cubicBezTo>
                    <a:pt x="698645" y="405620"/>
                    <a:pt x="696728" y="387145"/>
                    <a:pt x="693076" y="369302"/>
                  </a:cubicBezTo>
                  <a:lnTo>
                    <a:pt x="692331" y="366901"/>
                  </a:lnTo>
                  <a:lnTo>
                    <a:pt x="692331" y="217213"/>
                  </a:lnTo>
                  <a:lnTo>
                    <a:pt x="689870" y="216449"/>
                  </a:lnTo>
                  <a:cubicBezTo>
                    <a:pt x="597127" y="177222"/>
                    <a:pt x="519947" y="108404"/>
                    <a:pt x="470166" y="21831"/>
                  </a:cubicBezTo>
                  <a:close/>
                  <a:moveTo>
                    <a:pt x="400207" y="2453"/>
                  </a:moveTo>
                  <a:lnTo>
                    <a:pt x="374392" y="50015"/>
                  </a:lnTo>
                  <a:cubicBezTo>
                    <a:pt x="324860" y="123332"/>
                    <a:pt x="254719" y="181581"/>
                    <a:pt x="172280" y="216449"/>
                  </a:cubicBezTo>
                  <a:lnTo>
                    <a:pt x="156755" y="221268"/>
                  </a:lnTo>
                  <a:lnTo>
                    <a:pt x="156755" y="366901"/>
                  </a:lnTo>
                  <a:lnTo>
                    <a:pt x="156010" y="369302"/>
                  </a:lnTo>
                  <a:cubicBezTo>
                    <a:pt x="152359" y="387145"/>
                    <a:pt x="150441" y="405620"/>
                    <a:pt x="150441" y="424543"/>
                  </a:cubicBezTo>
                  <a:cubicBezTo>
                    <a:pt x="150441" y="443466"/>
                    <a:pt x="152359" y="461941"/>
                    <a:pt x="156010" y="479784"/>
                  </a:cubicBezTo>
                  <a:lnTo>
                    <a:pt x="156755" y="482185"/>
                  </a:lnTo>
                  <a:lnTo>
                    <a:pt x="156755" y="599879"/>
                  </a:lnTo>
                  <a:lnTo>
                    <a:pt x="172280" y="604698"/>
                  </a:lnTo>
                  <a:cubicBezTo>
                    <a:pt x="254719" y="639567"/>
                    <a:pt x="324860" y="697816"/>
                    <a:pt x="374392" y="771133"/>
                  </a:cubicBezTo>
                  <a:lnTo>
                    <a:pt x="416250" y="848250"/>
                  </a:lnTo>
                  <a:lnTo>
                    <a:pt x="338983" y="840461"/>
                  </a:lnTo>
                  <a:cubicBezTo>
                    <a:pt x="145525" y="800874"/>
                    <a:pt x="0" y="629704"/>
                    <a:pt x="0" y="424543"/>
                  </a:cubicBezTo>
                  <a:cubicBezTo>
                    <a:pt x="0" y="219383"/>
                    <a:pt x="145525" y="48212"/>
                    <a:pt x="338983" y="8625"/>
                  </a:cubicBezTo>
                  <a:close/>
                  <a:moveTo>
                    <a:pt x="424543" y="0"/>
                  </a:moveTo>
                  <a:lnTo>
                    <a:pt x="424553" y="1"/>
                  </a:lnTo>
                  <a:lnTo>
                    <a:pt x="424533" y="1"/>
                  </a:lnTo>
                  <a:close/>
                </a:path>
              </a:pathLst>
            </a:custGeom>
            <a:solidFill>
              <a:srgbClr val="CF9E0A"/>
            </a:solidFill>
            <a:ln w="9525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PA_文本框 19"/>
            <p:cNvSpPr txBox="1"/>
            <p:nvPr>
              <p:custDataLst>
                <p:tags r:id="rId2"/>
              </p:custDataLst>
            </p:nvPr>
          </p:nvSpPr>
          <p:spPr>
            <a:xfrm>
              <a:off x="1365" y="4721"/>
              <a:ext cx="427" cy="544"/>
            </a:xfrm>
            <a:custGeom>
              <a:avLst/>
              <a:gdLst/>
              <a:ahLst/>
              <a:cxnLst/>
              <a:rect l="l" t="t" r="r" b="b"/>
              <a:pathLst>
                <a:path w="270872" h="345614">
                  <a:moveTo>
                    <a:pt x="228724" y="0"/>
                  </a:moveTo>
                  <a:cubicBezTo>
                    <a:pt x="237341" y="0"/>
                    <a:pt x="243522" y="842"/>
                    <a:pt x="247269" y="2528"/>
                  </a:cubicBezTo>
                  <a:cubicBezTo>
                    <a:pt x="251015" y="4214"/>
                    <a:pt x="255886" y="12550"/>
                    <a:pt x="261880" y="27536"/>
                  </a:cubicBezTo>
                  <a:cubicBezTo>
                    <a:pt x="267875" y="42522"/>
                    <a:pt x="270872" y="57696"/>
                    <a:pt x="270872" y="73056"/>
                  </a:cubicBezTo>
                  <a:cubicBezTo>
                    <a:pt x="270872" y="92163"/>
                    <a:pt x="266282" y="108461"/>
                    <a:pt x="257104" y="121948"/>
                  </a:cubicBezTo>
                  <a:cubicBezTo>
                    <a:pt x="247925" y="135436"/>
                    <a:pt x="235655" y="147612"/>
                    <a:pt x="220294" y="158477"/>
                  </a:cubicBezTo>
                  <a:cubicBezTo>
                    <a:pt x="204934" y="169341"/>
                    <a:pt x="181518" y="184515"/>
                    <a:pt x="150047" y="203996"/>
                  </a:cubicBezTo>
                  <a:cubicBezTo>
                    <a:pt x="73244" y="251577"/>
                    <a:pt x="32407" y="280425"/>
                    <a:pt x="27537" y="290541"/>
                  </a:cubicBezTo>
                  <a:cubicBezTo>
                    <a:pt x="45145" y="289042"/>
                    <a:pt x="69217" y="285389"/>
                    <a:pt x="99750" y="279582"/>
                  </a:cubicBezTo>
                  <a:cubicBezTo>
                    <a:pt x="130284" y="273775"/>
                    <a:pt x="156604" y="268155"/>
                    <a:pt x="178708" y="262723"/>
                  </a:cubicBezTo>
                  <a:cubicBezTo>
                    <a:pt x="200812" y="257290"/>
                    <a:pt x="212052" y="254574"/>
                    <a:pt x="212427" y="254574"/>
                  </a:cubicBezTo>
                  <a:cubicBezTo>
                    <a:pt x="215798" y="254574"/>
                    <a:pt x="217484" y="256822"/>
                    <a:pt x="217484" y="261318"/>
                  </a:cubicBezTo>
                  <a:cubicBezTo>
                    <a:pt x="217484" y="272932"/>
                    <a:pt x="212614" y="286138"/>
                    <a:pt x="202873" y="300937"/>
                  </a:cubicBezTo>
                  <a:cubicBezTo>
                    <a:pt x="193132" y="315736"/>
                    <a:pt x="175804" y="326882"/>
                    <a:pt x="150890" y="334375"/>
                  </a:cubicBezTo>
                  <a:cubicBezTo>
                    <a:pt x="125976" y="341868"/>
                    <a:pt x="93475" y="345614"/>
                    <a:pt x="53388" y="345614"/>
                  </a:cubicBezTo>
                  <a:cubicBezTo>
                    <a:pt x="41773" y="345614"/>
                    <a:pt x="32220" y="344303"/>
                    <a:pt x="24727" y="341680"/>
                  </a:cubicBezTo>
                  <a:cubicBezTo>
                    <a:pt x="17234" y="339058"/>
                    <a:pt x="11239" y="330815"/>
                    <a:pt x="6744" y="316953"/>
                  </a:cubicBezTo>
                  <a:cubicBezTo>
                    <a:pt x="2248" y="303091"/>
                    <a:pt x="0" y="293912"/>
                    <a:pt x="0" y="289417"/>
                  </a:cubicBezTo>
                  <a:cubicBezTo>
                    <a:pt x="0" y="280800"/>
                    <a:pt x="4402" y="269748"/>
                    <a:pt x="13206" y="256260"/>
                  </a:cubicBezTo>
                  <a:cubicBezTo>
                    <a:pt x="22011" y="242773"/>
                    <a:pt x="34842" y="228349"/>
                    <a:pt x="51702" y="212988"/>
                  </a:cubicBezTo>
                  <a:cubicBezTo>
                    <a:pt x="68561" y="197627"/>
                    <a:pt x="88043" y="183578"/>
                    <a:pt x="110147" y="170840"/>
                  </a:cubicBezTo>
                  <a:lnTo>
                    <a:pt x="168592" y="137121"/>
                  </a:lnTo>
                  <a:cubicBezTo>
                    <a:pt x="185826" y="127006"/>
                    <a:pt x="196691" y="120637"/>
                    <a:pt x="201187" y="118014"/>
                  </a:cubicBezTo>
                  <a:cubicBezTo>
                    <a:pt x="205683" y="115392"/>
                    <a:pt x="211958" y="110428"/>
                    <a:pt x="220013" y="103122"/>
                  </a:cubicBezTo>
                  <a:cubicBezTo>
                    <a:pt x="228068" y="95816"/>
                    <a:pt x="234063" y="89166"/>
                    <a:pt x="237996" y="83172"/>
                  </a:cubicBezTo>
                  <a:cubicBezTo>
                    <a:pt x="241930" y="77177"/>
                    <a:pt x="243897" y="72120"/>
                    <a:pt x="243897" y="67999"/>
                  </a:cubicBezTo>
                  <a:cubicBezTo>
                    <a:pt x="243897" y="62379"/>
                    <a:pt x="241368" y="58258"/>
                    <a:pt x="236310" y="55635"/>
                  </a:cubicBezTo>
                  <a:cubicBezTo>
                    <a:pt x="231253" y="53012"/>
                    <a:pt x="225914" y="51701"/>
                    <a:pt x="220294" y="51701"/>
                  </a:cubicBezTo>
                  <a:cubicBezTo>
                    <a:pt x="201936" y="51701"/>
                    <a:pt x="179270" y="56572"/>
                    <a:pt x="152295" y="66313"/>
                  </a:cubicBezTo>
                  <a:cubicBezTo>
                    <a:pt x="125320" y="76053"/>
                    <a:pt x="102092" y="88979"/>
                    <a:pt x="82610" y="105089"/>
                  </a:cubicBezTo>
                  <a:cubicBezTo>
                    <a:pt x="100593" y="105464"/>
                    <a:pt x="113987" y="106587"/>
                    <a:pt x="122791" y="108461"/>
                  </a:cubicBezTo>
                  <a:cubicBezTo>
                    <a:pt x="131596" y="110334"/>
                    <a:pt x="135998" y="113706"/>
                    <a:pt x="135998" y="118576"/>
                  </a:cubicBezTo>
                  <a:cubicBezTo>
                    <a:pt x="135998" y="120824"/>
                    <a:pt x="134031" y="122697"/>
                    <a:pt x="130097" y="124196"/>
                  </a:cubicBezTo>
                  <a:cubicBezTo>
                    <a:pt x="126163" y="125695"/>
                    <a:pt x="114362" y="128411"/>
                    <a:pt x="94693" y="132345"/>
                  </a:cubicBezTo>
                  <a:cubicBezTo>
                    <a:pt x="75024" y="136278"/>
                    <a:pt x="63503" y="138245"/>
                    <a:pt x="60131" y="138245"/>
                  </a:cubicBezTo>
                  <a:cubicBezTo>
                    <a:pt x="54137" y="138245"/>
                    <a:pt x="51140" y="133750"/>
                    <a:pt x="51140" y="124758"/>
                  </a:cubicBezTo>
                  <a:cubicBezTo>
                    <a:pt x="51140" y="116890"/>
                    <a:pt x="52732" y="106962"/>
                    <a:pt x="55916" y="94973"/>
                  </a:cubicBezTo>
                  <a:cubicBezTo>
                    <a:pt x="59101" y="82984"/>
                    <a:pt x="63409" y="71558"/>
                    <a:pt x="68842" y="60693"/>
                  </a:cubicBezTo>
                  <a:cubicBezTo>
                    <a:pt x="74274" y="49828"/>
                    <a:pt x="80269" y="41679"/>
                    <a:pt x="86825" y="36247"/>
                  </a:cubicBezTo>
                  <a:cubicBezTo>
                    <a:pt x="93381" y="30814"/>
                    <a:pt x="105651" y="25195"/>
                    <a:pt x="123634" y="19388"/>
                  </a:cubicBezTo>
                  <a:cubicBezTo>
                    <a:pt x="141618" y="13581"/>
                    <a:pt x="160350" y="8897"/>
                    <a:pt x="179832" y="5338"/>
                  </a:cubicBezTo>
                  <a:cubicBezTo>
                    <a:pt x="199314" y="1779"/>
                    <a:pt x="215611" y="0"/>
                    <a:pt x="2287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268" y="4177"/>
              <a:ext cx="5981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altLang="zh-CN" dirty="0">
                <a:solidFill>
                  <a:srgbClr val="A27B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6503" y="4718827"/>
            <a:ext cx="4567192" cy="845015"/>
            <a:chOff x="885" y="6370"/>
            <a:chExt cx="7192" cy="1331"/>
          </a:xfrm>
        </p:grpSpPr>
        <p:sp>
          <p:nvSpPr>
            <p:cNvPr id="57" name="自由: 形状 56"/>
            <p:cNvSpPr/>
            <p:nvPr/>
          </p:nvSpPr>
          <p:spPr bwMode="auto">
            <a:xfrm>
              <a:off x="885" y="6370"/>
              <a:ext cx="1337" cy="1331"/>
            </a:xfrm>
            <a:custGeom>
              <a:avLst/>
              <a:gdLst>
                <a:gd name="connsiteX0" fmla="*/ 406548 w 849086"/>
                <a:gd name="connsiteY0" fmla="*/ 843201 h 845015"/>
                <a:gd name="connsiteX1" fmla="*/ 442538 w 849086"/>
                <a:gd name="connsiteY1" fmla="*/ 843201 h 845015"/>
                <a:gd name="connsiteX2" fmla="*/ 424543 w 849086"/>
                <a:gd name="connsiteY2" fmla="*/ 845015 h 845015"/>
                <a:gd name="connsiteX3" fmla="*/ 478593 w 849086"/>
                <a:gd name="connsiteY3" fmla="*/ 1378 h 845015"/>
                <a:gd name="connsiteX4" fmla="*/ 510103 w 849086"/>
                <a:gd name="connsiteY4" fmla="*/ 4554 h 845015"/>
                <a:gd name="connsiteX5" fmla="*/ 849086 w 849086"/>
                <a:gd name="connsiteY5" fmla="*/ 420472 h 845015"/>
                <a:gd name="connsiteX6" fmla="*/ 510103 w 849086"/>
                <a:gd name="connsiteY6" fmla="*/ 836390 h 845015"/>
                <a:gd name="connsiteX7" fmla="*/ 462294 w 849086"/>
                <a:gd name="connsiteY7" fmla="*/ 841210 h 845015"/>
                <a:gd name="connsiteX8" fmla="*/ 470166 w 849086"/>
                <a:gd name="connsiteY8" fmla="*/ 823188 h 845015"/>
                <a:gd name="connsiteX9" fmla="*/ 689870 w 849086"/>
                <a:gd name="connsiteY9" fmla="*/ 628569 h 845015"/>
                <a:gd name="connsiteX10" fmla="*/ 692331 w 849086"/>
                <a:gd name="connsiteY10" fmla="*/ 627805 h 845015"/>
                <a:gd name="connsiteX11" fmla="*/ 692331 w 849086"/>
                <a:gd name="connsiteY11" fmla="*/ 478114 h 845015"/>
                <a:gd name="connsiteX12" fmla="*/ 693076 w 849086"/>
                <a:gd name="connsiteY12" fmla="*/ 475713 h 845015"/>
                <a:gd name="connsiteX13" fmla="*/ 698645 w 849086"/>
                <a:gd name="connsiteY13" fmla="*/ 420472 h 845015"/>
                <a:gd name="connsiteX14" fmla="*/ 693076 w 849086"/>
                <a:gd name="connsiteY14" fmla="*/ 365231 h 845015"/>
                <a:gd name="connsiteX15" fmla="*/ 692331 w 849086"/>
                <a:gd name="connsiteY15" fmla="*/ 362831 h 845015"/>
                <a:gd name="connsiteX16" fmla="*/ 692331 w 849086"/>
                <a:gd name="connsiteY16" fmla="*/ 185200 h 845015"/>
                <a:gd name="connsiteX17" fmla="*/ 689870 w 849086"/>
                <a:gd name="connsiteY17" fmla="*/ 184436 h 845015"/>
                <a:gd name="connsiteX18" fmla="*/ 528642 w 849086"/>
                <a:gd name="connsiteY18" fmla="*/ 70035 h 845015"/>
                <a:gd name="connsiteX19" fmla="*/ 384163 w 849086"/>
                <a:gd name="connsiteY19" fmla="*/ 0 h 845015"/>
                <a:gd name="connsiteX20" fmla="*/ 374392 w 849086"/>
                <a:gd name="connsiteY20" fmla="*/ 18002 h 845015"/>
                <a:gd name="connsiteX21" fmla="*/ 172280 w 849086"/>
                <a:gd name="connsiteY21" fmla="*/ 184436 h 845015"/>
                <a:gd name="connsiteX22" fmla="*/ 156755 w 849086"/>
                <a:gd name="connsiteY22" fmla="*/ 189255 h 845015"/>
                <a:gd name="connsiteX23" fmla="*/ 156755 w 849086"/>
                <a:gd name="connsiteY23" fmla="*/ 362831 h 845015"/>
                <a:gd name="connsiteX24" fmla="*/ 156010 w 849086"/>
                <a:gd name="connsiteY24" fmla="*/ 365231 h 845015"/>
                <a:gd name="connsiteX25" fmla="*/ 150441 w 849086"/>
                <a:gd name="connsiteY25" fmla="*/ 420472 h 845015"/>
                <a:gd name="connsiteX26" fmla="*/ 156010 w 849086"/>
                <a:gd name="connsiteY26" fmla="*/ 475713 h 845015"/>
                <a:gd name="connsiteX27" fmla="*/ 156755 w 849086"/>
                <a:gd name="connsiteY27" fmla="*/ 478114 h 845015"/>
                <a:gd name="connsiteX28" fmla="*/ 156755 w 849086"/>
                <a:gd name="connsiteY28" fmla="*/ 623750 h 845015"/>
                <a:gd name="connsiteX29" fmla="*/ 172280 w 849086"/>
                <a:gd name="connsiteY29" fmla="*/ 628569 h 845015"/>
                <a:gd name="connsiteX30" fmla="*/ 374392 w 849086"/>
                <a:gd name="connsiteY30" fmla="*/ 795004 h 845015"/>
                <a:gd name="connsiteX31" fmla="*/ 400205 w 849086"/>
                <a:gd name="connsiteY31" fmla="*/ 842562 h 845015"/>
                <a:gd name="connsiteX32" fmla="*/ 338983 w 849086"/>
                <a:gd name="connsiteY32" fmla="*/ 836390 h 845015"/>
                <a:gd name="connsiteX33" fmla="*/ 0 w 849086"/>
                <a:gd name="connsiteY33" fmla="*/ 420472 h 845015"/>
                <a:gd name="connsiteX34" fmla="*/ 338983 w 849086"/>
                <a:gd name="connsiteY34" fmla="*/ 4554 h 84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49086" h="845015">
                  <a:moveTo>
                    <a:pt x="406548" y="843201"/>
                  </a:moveTo>
                  <a:lnTo>
                    <a:pt x="442538" y="843201"/>
                  </a:lnTo>
                  <a:lnTo>
                    <a:pt x="424543" y="845015"/>
                  </a:lnTo>
                  <a:close/>
                  <a:moveTo>
                    <a:pt x="478593" y="1378"/>
                  </a:moveTo>
                  <a:lnTo>
                    <a:pt x="510103" y="4554"/>
                  </a:lnTo>
                  <a:cubicBezTo>
                    <a:pt x="703561" y="44141"/>
                    <a:pt x="849086" y="215312"/>
                    <a:pt x="849086" y="420472"/>
                  </a:cubicBezTo>
                  <a:cubicBezTo>
                    <a:pt x="849086" y="625633"/>
                    <a:pt x="703561" y="796803"/>
                    <a:pt x="510103" y="836390"/>
                  </a:cubicBezTo>
                  <a:lnTo>
                    <a:pt x="462294" y="841210"/>
                  </a:lnTo>
                  <a:lnTo>
                    <a:pt x="470166" y="823188"/>
                  </a:lnTo>
                  <a:cubicBezTo>
                    <a:pt x="519947" y="736616"/>
                    <a:pt x="597127" y="667797"/>
                    <a:pt x="689870" y="628569"/>
                  </a:cubicBezTo>
                  <a:lnTo>
                    <a:pt x="692331" y="627805"/>
                  </a:lnTo>
                  <a:lnTo>
                    <a:pt x="692331" y="478114"/>
                  </a:lnTo>
                  <a:lnTo>
                    <a:pt x="693076" y="475713"/>
                  </a:lnTo>
                  <a:cubicBezTo>
                    <a:pt x="696728" y="457870"/>
                    <a:pt x="698645" y="439395"/>
                    <a:pt x="698645" y="420472"/>
                  </a:cubicBezTo>
                  <a:cubicBezTo>
                    <a:pt x="698645" y="401550"/>
                    <a:pt x="696728" y="383075"/>
                    <a:pt x="693076" y="365231"/>
                  </a:cubicBezTo>
                  <a:lnTo>
                    <a:pt x="692331" y="362831"/>
                  </a:lnTo>
                  <a:lnTo>
                    <a:pt x="692331" y="185200"/>
                  </a:lnTo>
                  <a:lnTo>
                    <a:pt x="689870" y="184436"/>
                  </a:lnTo>
                  <a:cubicBezTo>
                    <a:pt x="628041" y="158285"/>
                    <a:pt x="573129" y="118982"/>
                    <a:pt x="528642" y="70035"/>
                  </a:cubicBezTo>
                  <a:close/>
                  <a:moveTo>
                    <a:pt x="384163" y="0"/>
                  </a:moveTo>
                  <a:lnTo>
                    <a:pt x="374392" y="18002"/>
                  </a:lnTo>
                  <a:cubicBezTo>
                    <a:pt x="324860" y="91319"/>
                    <a:pt x="254719" y="149568"/>
                    <a:pt x="172280" y="184436"/>
                  </a:cubicBezTo>
                  <a:lnTo>
                    <a:pt x="156755" y="189255"/>
                  </a:lnTo>
                  <a:lnTo>
                    <a:pt x="156755" y="362831"/>
                  </a:lnTo>
                  <a:lnTo>
                    <a:pt x="156010" y="365231"/>
                  </a:lnTo>
                  <a:cubicBezTo>
                    <a:pt x="152359" y="383075"/>
                    <a:pt x="150441" y="401550"/>
                    <a:pt x="150441" y="420472"/>
                  </a:cubicBezTo>
                  <a:cubicBezTo>
                    <a:pt x="150441" y="439395"/>
                    <a:pt x="152359" y="457870"/>
                    <a:pt x="156010" y="475713"/>
                  </a:cubicBezTo>
                  <a:lnTo>
                    <a:pt x="156755" y="478114"/>
                  </a:lnTo>
                  <a:lnTo>
                    <a:pt x="156755" y="623750"/>
                  </a:lnTo>
                  <a:lnTo>
                    <a:pt x="172280" y="628569"/>
                  </a:lnTo>
                  <a:cubicBezTo>
                    <a:pt x="254719" y="663438"/>
                    <a:pt x="324860" y="721688"/>
                    <a:pt x="374392" y="795004"/>
                  </a:cubicBezTo>
                  <a:lnTo>
                    <a:pt x="400205" y="842562"/>
                  </a:lnTo>
                  <a:lnTo>
                    <a:pt x="338983" y="836390"/>
                  </a:lnTo>
                  <a:cubicBezTo>
                    <a:pt x="145525" y="796803"/>
                    <a:pt x="0" y="625633"/>
                    <a:pt x="0" y="420472"/>
                  </a:cubicBezTo>
                  <a:cubicBezTo>
                    <a:pt x="0" y="215312"/>
                    <a:pt x="145525" y="44141"/>
                    <a:pt x="338983" y="4554"/>
                  </a:cubicBezTo>
                  <a:close/>
                </a:path>
              </a:pathLst>
            </a:custGeom>
            <a:solidFill>
              <a:srgbClr val="CF9E0A"/>
            </a:solidFill>
            <a:ln w="9525">
              <a:noFill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PA_文本框 21"/>
            <p:cNvSpPr txBox="1"/>
            <p:nvPr>
              <p:custDataLst>
                <p:tags r:id="rId3"/>
              </p:custDataLst>
            </p:nvPr>
          </p:nvSpPr>
          <p:spPr>
            <a:xfrm>
              <a:off x="1309" y="6728"/>
              <a:ext cx="504" cy="548"/>
            </a:xfrm>
            <a:custGeom>
              <a:avLst/>
              <a:gdLst/>
              <a:ahLst/>
              <a:cxnLst/>
              <a:rect l="l" t="t" r="r" b="b"/>
              <a:pathLst>
                <a:path w="320326" h="347863">
                  <a:moveTo>
                    <a:pt x="231534" y="0"/>
                  </a:moveTo>
                  <a:cubicBezTo>
                    <a:pt x="290729" y="0"/>
                    <a:pt x="320326" y="21355"/>
                    <a:pt x="320326" y="64066"/>
                  </a:cubicBezTo>
                  <a:cubicBezTo>
                    <a:pt x="320326" y="73806"/>
                    <a:pt x="318827" y="82330"/>
                    <a:pt x="315830" y="89635"/>
                  </a:cubicBezTo>
                  <a:cubicBezTo>
                    <a:pt x="312833" y="96941"/>
                    <a:pt x="308337" y="103497"/>
                    <a:pt x="302343" y="109305"/>
                  </a:cubicBezTo>
                  <a:cubicBezTo>
                    <a:pt x="296348" y="115112"/>
                    <a:pt x="290260" y="119888"/>
                    <a:pt x="284079" y="123635"/>
                  </a:cubicBezTo>
                  <a:cubicBezTo>
                    <a:pt x="277897" y="127381"/>
                    <a:pt x="263098" y="132439"/>
                    <a:pt x="239682" y="138808"/>
                  </a:cubicBezTo>
                  <a:cubicBezTo>
                    <a:pt x="216267" y="145177"/>
                    <a:pt x="183204" y="152858"/>
                    <a:pt x="140494" y="161849"/>
                  </a:cubicBezTo>
                  <a:cubicBezTo>
                    <a:pt x="189573" y="166345"/>
                    <a:pt x="221606" y="174681"/>
                    <a:pt x="236592" y="186857"/>
                  </a:cubicBezTo>
                  <a:cubicBezTo>
                    <a:pt x="251578" y="199033"/>
                    <a:pt x="259071" y="213551"/>
                    <a:pt x="259071" y="230410"/>
                  </a:cubicBezTo>
                  <a:cubicBezTo>
                    <a:pt x="259071" y="246895"/>
                    <a:pt x="251859" y="264691"/>
                    <a:pt x="237435" y="283798"/>
                  </a:cubicBezTo>
                  <a:cubicBezTo>
                    <a:pt x="223011" y="302905"/>
                    <a:pt x="200344" y="318359"/>
                    <a:pt x="169436" y="330161"/>
                  </a:cubicBezTo>
                  <a:cubicBezTo>
                    <a:pt x="138527" y="341962"/>
                    <a:pt x="108087" y="347863"/>
                    <a:pt x="78115" y="347863"/>
                  </a:cubicBezTo>
                  <a:cubicBezTo>
                    <a:pt x="53762" y="347863"/>
                    <a:pt x="34655" y="343929"/>
                    <a:pt x="20793" y="336061"/>
                  </a:cubicBezTo>
                  <a:cubicBezTo>
                    <a:pt x="6931" y="328194"/>
                    <a:pt x="0" y="318453"/>
                    <a:pt x="0" y="306839"/>
                  </a:cubicBezTo>
                  <a:cubicBezTo>
                    <a:pt x="0" y="297098"/>
                    <a:pt x="4590" y="286420"/>
                    <a:pt x="13769" y="274806"/>
                  </a:cubicBezTo>
                  <a:cubicBezTo>
                    <a:pt x="22947" y="263192"/>
                    <a:pt x="30909" y="257385"/>
                    <a:pt x="37652" y="257385"/>
                  </a:cubicBezTo>
                  <a:cubicBezTo>
                    <a:pt x="40275" y="257385"/>
                    <a:pt x="41586" y="258696"/>
                    <a:pt x="41586" y="261319"/>
                  </a:cubicBezTo>
                  <a:cubicBezTo>
                    <a:pt x="41586" y="263192"/>
                    <a:pt x="40650" y="265253"/>
                    <a:pt x="38776" y="267501"/>
                  </a:cubicBezTo>
                  <a:cubicBezTo>
                    <a:pt x="36903" y="269748"/>
                    <a:pt x="35967" y="271809"/>
                    <a:pt x="35967" y="273682"/>
                  </a:cubicBezTo>
                  <a:cubicBezTo>
                    <a:pt x="35967" y="278178"/>
                    <a:pt x="40275" y="281925"/>
                    <a:pt x="48892" y="284922"/>
                  </a:cubicBezTo>
                  <a:cubicBezTo>
                    <a:pt x="57509" y="287919"/>
                    <a:pt x="69123" y="289418"/>
                    <a:pt x="83734" y="289418"/>
                  </a:cubicBezTo>
                  <a:cubicBezTo>
                    <a:pt x="117453" y="289418"/>
                    <a:pt x="149485" y="282112"/>
                    <a:pt x="179832" y="267501"/>
                  </a:cubicBezTo>
                  <a:cubicBezTo>
                    <a:pt x="210179" y="252889"/>
                    <a:pt x="225352" y="238278"/>
                    <a:pt x="225352" y="223666"/>
                  </a:cubicBezTo>
                  <a:cubicBezTo>
                    <a:pt x="225352" y="212427"/>
                    <a:pt x="217485" y="204466"/>
                    <a:pt x="201749" y="199783"/>
                  </a:cubicBezTo>
                  <a:cubicBezTo>
                    <a:pt x="186014" y="195099"/>
                    <a:pt x="164097" y="192758"/>
                    <a:pt x="135998" y="192758"/>
                  </a:cubicBezTo>
                  <a:cubicBezTo>
                    <a:pt x="113519" y="192758"/>
                    <a:pt x="94974" y="194631"/>
                    <a:pt x="80363" y="198378"/>
                  </a:cubicBezTo>
                  <a:cubicBezTo>
                    <a:pt x="77740" y="198378"/>
                    <a:pt x="76429" y="195568"/>
                    <a:pt x="76429" y="189948"/>
                  </a:cubicBezTo>
                  <a:cubicBezTo>
                    <a:pt x="76429" y="181706"/>
                    <a:pt x="78583" y="172246"/>
                    <a:pt x="82891" y="161568"/>
                  </a:cubicBezTo>
                  <a:cubicBezTo>
                    <a:pt x="87200" y="150891"/>
                    <a:pt x="92070" y="144241"/>
                    <a:pt x="97503" y="141618"/>
                  </a:cubicBezTo>
                  <a:cubicBezTo>
                    <a:pt x="102935" y="138996"/>
                    <a:pt x="115205" y="136186"/>
                    <a:pt x="134312" y="133189"/>
                  </a:cubicBezTo>
                  <a:cubicBezTo>
                    <a:pt x="190135" y="124572"/>
                    <a:pt x="230129" y="114550"/>
                    <a:pt x="254294" y="103123"/>
                  </a:cubicBezTo>
                  <a:cubicBezTo>
                    <a:pt x="278459" y="91696"/>
                    <a:pt x="290541" y="79988"/>
                    <a:pt x="290541" y="67999"/>
                  </a:cubicBezTo>
                  <a:cubicBezTo>
                    <a:pt x="290541" y="61256"/>
                    <a:pt x="285952" y="55917"/>
                    <a:pt x="276773" y="51983"/>
                  </a:cubicBezTo>
                  <a:cubicBezTo>
                    <a:pt x="267594" y="48049"/>
                    <a:pt x="254575" y="46082"/>
                    <a:pt x="237716" y="46082"/>
                  </a:cubicBezTo>
                  <a:cubicBezTo>
                    <a:pt x="209991" y="46082"/>
                    <a:pt x="186014" y="48237"/>
                    <a:pt x="165783" y="52545"/>
                  </a:cubicBezTo>
                  <a:cubicBezTo>
                    <a:pt x="145552" y="56854"/>
                    <a:pt x="135436" y="61256"/>
                    <a:pt x="135436" y="65752"/>
                  </a:cubicBezTo>
                  <a:cubicBezTo>
                    <a:pt x="135436" y="67999"/>
                    <a:pt x="136466" y="69966"/>
                    <a:pt x="138527" y="71652"/>
                  </a:cubicBezTo>
                  <a:cubicBezTo>
                    <a:pt x="140588" y="73338"/>
                    <a:pt x="145552" y="75492"/>
                    <a:pt x="153419" y="78115"/>
                  </a:cubicBezTo>
                  <a:cubicBezTo>
                    <a:pt x="154543" y="78115"/>
                    <a:pt x="155667" y="78771"/>
                    <a:pt x="156791" y="80082"/>
                  </a:cubicBezTo>
                  <a:cubicBezTo>
                    <a:pt x="157915" y="81393"/>
                    <a:pt x="158477" y="82798"/>
                    <a:pt x="158477" y="84297"/>
                  </a:cubicBezTo>
                  <a:cubicBezTo>
                    <a:pt x="158477" y="88792"/>
                    <a:pt x="139370" y="90853"/>
                    <a:pt x="101156" y="90478"/>
                  </a:cubicBezTo>
                  <a:cubicBezTo>
                    <a:pt x="91040" y="85608"/>
                    <a:pt x="85982" y="76991"/>
                    <a:pt x="85982" y="64628"/>
                  </a:cubicBezTo>
                  <a:cubicBezTo>
                    <a:pt x="85982" y="44771"/>
                    <a:pt x="99844" y="29036"/>
                    <a:pt x="127568" y="17422"/>
                  </a:cubicBezTo>
                  <a:cubicBezTo>
                    <a:pt x="155293" y="5808"/>
                    <a:pt x="189948" y="0"/>
                    <a:pt x="23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2263" y="6446"/>
              <a:ext cx="5814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dirty="0">
                <a:solidFill>
                  <a:srgbClr val="A27B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7149" y="4856972"/>
            <a:ext cx="964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很大程度上提高共享单车的利用率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97149" y="2191039"/>
            <a:ext cx="891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探究共享单车用户的行为特征，得出有效结论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97149" y="3356470"/>
            <a:ext cx="9992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根据结论分析共享单车的骑行人数受哪些因素的影响？影响程度如何？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22860"/>
            <a:ext cx="12192000" cy="685800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6936105" y="2062480"/>
            <a:ext cx="2896870" cy="873125"/>
          </a:xfrm>
          <a:prstGeom prst="roundRect">
            <a:avLst>
              <a:gd name="adj" fmla="val 8176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项目完成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8904" y="1543867"/>
            <a:ext cx="51554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C89800"/>
                </a:solidFill>
                <a:latin typeface="Aroly" pitchFamily="2" charset="0"/>
                <a:ea typeface="Adobe Gothic Std B" panose="020B0800000000000000" pitchFamily="34" charset="-128"/>
              </a:rPr>
              <a:t>02</a:t>
            </a:r>
            <a:endParaRPr lang="zh-CN" altLang="en-US" sz="23900" b="1" dirty="0">
              <a:solidFill>
                <a:srgbClr val="C89800"/>
              </a:solidFill>
              <a:latin typeface="Aroly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584030" y="3252536"/>
            <a:ext cx="345832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404042"/>
              </a:clrFrom>
              <a:clrTo>
                <a:srgbClr val="40404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266" t="12948" r="2266" b="10678"/>
          <a:stretch>
            <a:fillRect/>
          </a:stretch>
        </p:blipFill>
        <p:spPr>
          <a:xfrm>
            <a:off x="4831030" y="5102570"/>
            <a:ext cx="2529940" cy="2529940"/>
          </a:xfrm>
          <a:prstGeom prst="ellipse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38495" y="3722370"/>
            <a:ext cx="498348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bliqueBottomRight"/>
              <a:lightRig rig="brightRoom" dir="t"/>
            </a:scene3d>
            <a:sp3d extrusionH="444500" contourW="25400" prstMaterial="powder">
              <a:extrusionClr>
                <a:srgbClr val="FA346D"/>
              </a:extrusionClr>
              <a:contourClr>
                <a:srgbClr val="FDB5CA"/>
              </a:contourClr>
            </a:sp3d>
          </a:bodyPr>
          <a:p>
            <a:pPr algn="ctr"/>
            <a:endParaRPr lang="zh-CN" altLang="en-US" sz="2000" b="1">
              <a:ln>
                <a:solidFill>
                  <a:srgbClr val="B4E2E2"/>
                </a:solidFill>
              </a:ln>
              <a:solidFill>
                <a:schemeClr val="bg1"/>
              </a:solidFill>
              <a:effectLst>
                <a:outerShdw dist="38100" dir="2700000" sx="102000" sy="102000" algn="tl" rotWithShape="0">
                  <a:schemeClr val="bg1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18350" y="3252470"/>
            <a:ext cx="31788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  <a:sym typeface="+mn-ea"/>
            </a:endParaRPr>
          </a:p>
          <a:p>
            <a:r>
              <a:rPr lang="zh-CN" altLang="en-US" sz="2400" b="1">
                <a:solidFill>
                  <a:schemeClr val="tx2">
                    <a:lumMod val="20000"/>
                    <a:lumOff val="80000"/>
                  </a:schemeClr>
                </a:solidFill>
                <a:sym typeface="+mn-ea"/>
              </a:rPr>
              <a:t>⇨需 求 分 析</a:t>
            </a:r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  <a:sym typeface="+mn-ea"/>
            </a:endParaRPr>
          </a:p>
          <a:p>
            <a:r>
              <a:rPr lang="zh-CN" altLang="en-US" sz="2400" b="1">
                <a:solidFill>
                  <a:schemeClr val="tx2">
                    <a:lumMod val="20000"/>
                    <a:lumOff val="80000"/>
                  </a:schemeClr>
                </a:solidFill>
                <a:sym typeface="+mn-ea"/>
              </a:rPr>
              <a:t>⇨</a:t>
            </a:r>
            <a:r>
              <a:rPr lang="zh-CN" altLang="en-US" sz="2400" b="1">
                <a:solidFill>
                  <a:schemeClr val="tx2">
                    <a:lumMod val="20000"/>
                    <a:lumOff val="80000"/>
                  </a:schemeClr>
                </a:solidFill>
              </a:rPr>
              <a:t>数 据 处 理</a:t>
            </a:r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sz="2400" b="1">
                <a:solidFill>
                  <a:schemeClr val="tx2">
                    <a:lumMod val="20000"/>
                    <a:lumOff val="80000"/>
                  </a:schemeClr>
                </a:solidFill>
                <a:sym typeface="+mn-ea"/>
              </a:rPr>
              <a:t>⇨</a:t>
            </a:r>
            <a:r>
              <a:rPr lang="zh-CN" altLang="en-US" sz="2400" b="1">
                <a:solidFill>
                  <a:schemeClr val="tx2">
                    <a:lumMod val="20000"/>
                    <a:lumOff val="80000"/>
                  </a:schemeClr>
                </a:solidFill>
              </a:rPr>
              <a:t>数 据 分 析</a:t>
            </a:r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zh-CN" altLang="en-US" sz="2400" b="1">
                <a:solidFill>
                  <a:schemeClr val="tx2">
                    <a:lumMod val="20000"/>
                    <a:lumOff val="80000"/>
                  </a:schemeClr>
                </a:solidFill>
                <a:sym typeface="+mn-ea"/>
              </a:rPr>
              <a:t>⇨</a:t>
            </a:r>
            <a:r>
              <a:rPr lang="zh-CN" altLang="en-US" sz="2400" b="1">
                <a:solidFill>
                  <a:schemeClr val="tx2">
                    <a:lumMod val="20000"/>
                    <a:lumOff val="80000"/>
                  </a:schemeClr>
                </a:solidFill>
              </a:rPr>
              <a:t>数 据 可 视 化</a:t>
            </a:r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zh-CN" altLang="en-US" sz="2400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ippl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5500" y="1381125"/>
            <a:ext cx="962025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►检查数据是否有异常值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•不同季节骑行人数            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•一天内不同时间的骑行人数    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•工作日与非工作日的骑行人数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►不同月份的骑行人数             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►一周内不同时间的骑行人数       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►不同季节不同时间的骑行人数     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►不同用户不同时间的骑行人数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684010" y="2412365"/>
            <a:ext cx="4525010" cy="3642360"/>
            <a:chOff x="752" y="3741"/>
            <a:chExt cx="7760" cy="6096"/>
          </a:xfrm>
        </p:grpSpPr>
        <p:grpSp>
          <p:nvGrpSpPr>
            <p:cNvPr id="7" name="组合 6"/>
            <p:cNvGrpSpPr/>
            <p:nvPr/>
          </p:nvGrpSpPr>
          <p:grpSpPr>
            <a:xfrm>
              <a:off x="752" y="3741"/>
              <a:ext cx="7761" cy="6096"/>
              <a:chOff x="10533" y="3573"/>
              <a:chExt cx="7761" cy="6096"/>
            </a:xfrm>
          </p:grpSpPr>
          <p:sp>
            <p:nvSpPr>
              <p:cNvPr id="10" name="等腰三角形 9"/>
              <p:cNvSpPr/>
              <p:nvPr/>
            </p:nvSpPr>
            <p:spPr>
              <a:xfrm rot="17957206">
                <a:off x="16593" y="5289"/>
                <a:ext cx="1330" cy="2073"/>
              </a:xfrm>
              <a:prstGeom prst="triangle">
                <a:avLst/>
              </a:prstGeom>
              <a:solidFill>
                <a:srgbClr val="FFC0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10533" y="3573"/>
                <a:ext cx="7426" cy="6097"/>
                <a:chOff x="10533" y="3573"/>
                <a:chExt cx="7426" cy="6097"/>
              </a:xfrm>
            </p:grpSpPr>
            <p:grpSp>
              <p:nvGrpSpPr>
                <p:cNvPr id="6" name="组合 5"/>
                <p:cNvGrpSpPr/>
                <p:nvPr/>
              </p:nvGrpSpPr>
              <p:grpSpPr>
                <a:xfrm>
                  <a:off x="12535" y="5574"/>
                  <a:ext cx="3966" cy="3966"/>
                  <a:chOff x="1528" y="2996"/>
                  <a:chExt cx="1920" cy="1920"/>
                </a:xfrm>
              </p:grpSpPr>
              <p:pic>
                <p:nvPicPr>
                  <p:cNvPr id="9" name="图片 8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57" y="3125"/>
                    <a:ext cx="1661" cy="1661"/>
                  </a:xfrm>
                  <a:prstGeom prst="rect">
                    <a:avLst/>
                  </a:prstGeom>
                </p:spPr>
              </p:pic>
              <p:sp>
                <p:nvSpPr>
                  <p:cNvPr id="11" name="椭圆 10"/>
                  <p:cNvSpPr/>
                  <p:nvPr/>
                </p:nvSpPr>
                <p:spPr>
                  <a:xfrm>
                    <a:off x="1528" y="2996"/>
                    <a:ext cx="1920" cy="1920"/>
                  </a:xfrm>
                  <a:prstGeom prst="ellipse">
                    <a:avLst/>
                  </a:prstGeom>
                  <a:noFill/>
                  <a:ln w="28575" cmpd="dbl">
                    <a:solidFill>
                      <a:schemeClr val="accent1">
                        <a:shade val="50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" name="等腰三角形 11"/>
                <p:cNvSpPr/>
                <p:nvPr/>
              </p:nvSpPr>
              <p:spPr>
                <a:xfrm rot="18246839">
                  <a:off x="10904" y="7969"/>
                  <a:ext cx="1330" cy="2073"/>
                </a:xfrm>
                <a:prstGeom prst="triangle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等腰三角形 12"/>
                <p:cNvSpPr/>
                <p:nvPr/>
              </p:nvSpPr>
              <p:spPr>
                <a:xfrm rot="14640654">
                  <a:off x="15454" y="3026"/>
                  <a:ext cx="1958" cy="3053"/>
                </a:xfrm>
                <a:prstGeom prst="triangle">
                  <a:avLst/>
                </a:prstGeom>
                <a:solidFill>
                  <a:srgbClr val="FFFF00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42" name="等腰三角形 141"/>
            <p:cNvSpPr/>
            <p:nvPr/>
          </p:nvSpPr>
          <p:spPr>
            <a:xfrm rot="8308022">
              <a:off x="2454" y="4938"/>
              <a:ext cx="717" cy="952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35131" y="164681"/>
            <a:ext cx="47679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0" y="2249713"/>
            <a:ext cx="12192000" cy="4608287"/>
          </a:xfrm>
          <a:prstGeom prst="rect">
            <a:avLst/>
          </a:prstGeom>
          <a:blipFill dpi="0" rotWithShape="1">
            <a:blip r:embed="rId1" cstate="email"/>
            <a:srcRect/>
            <a:stretch>
              <a:fillRect r="-337"/>
            </a:stretch>
          </a:blip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3"/>
          <p:cNvSpPr>
            <a:spLocks noChangeArrowheads="1"/>
          </p:cNvSpPr>
          <p:nvPr/>
        </p:nvSpPr>
        <p:spPr bwMode="auto">
          <a:xfrm>
            <a:off x="13970" y="2275112"/>
            <a:ext cx="12192000" cy="4608287"/>
          </a:xfrm>
          <a:prstGeom prst="rect">
            <a:avLst/>
          </a:prstGeom>
          <a:solidFill>
            <a:srgbClr val="000000">
              <a:alpha val="89803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Line 28"/>
          <p:cNvSpPr>
            <a:spLocks noChangeShapeType="1"/>
          </p:cNvSpPr>
          <p:nvPr/>
        </p:nvSpPr>
        <p:spPr bwMode="auto">
          <a:xfrm>
            <a:off x="2550312" y="2944580"/>
            <a:ext cx="0" cy="633413"/>
          </a:xfrm>
          <a:prstGeom prst="line">
            <a:avLst/>
          </a:prstGeom>
          <a:noFill/>
          <a:ln w="6350">
            <a:solidFill>
              <a:srgbClr val="FFFFFF"/>
            </a:solidFill>
            <a:prstDash val="dash"/>
            <a:round/>
            <a:tailEnd type="oval" w="med" len="med"/>
          </a:ln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Line 29"/>
          <p:cNvSpPr>
            <a:spLocks noChangeShapeType="1"/>
          </p:cNvSpPr>
          <p:nvPr/>
        </p:nvSpPr>
        <p:spPr bwMode="auto">
          <a:xfrm>
            <a:off x="6109888" y="2944580"/>
            <a:ext cx="0" cy="633413"/>
          </a:xfrm>
          <a:prstGeom prst="line">
            <a:avLst/>
          </a:prstGeom>
          <a:noFill/>
          <a:ln w="6350">
            <a:solidFill>
              <a:srgbClr val="FFFFFF"/>
            </a:solidFill>
            <a:prstDash val="dash"/>
            <a:round/>
            <a:tailEnd type="oval" w="med" len="med"/>
          </a:ln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Line 30"/>
          <p:cNvSpPr>
            <a:spLocks noChangeShapeType="1"/>
          </p:cNvSpPr>
          <p:nvPr/>
        </p:nvSpPr>
        <p:spPr bwMode="auto">
          <a:xfrm>
            <a:off x="9669464" y="2944580"/>
            <a:ext cx="0" cy="633413"/>
          </a:xfrm>
          <a:prstGeom prst="line">
            <a:avLst/>
          </a:prstGeom>
          <a:noFill/>
          <a:ln w="6350">
            <a:solidFill>
              <a:srgbClr val="FFFFFF"/>
            </a:solidFill>
            <a:prstDash val="dash"/>
            <a:round/>
            <a:tailEnd type="oval" w="med" len="med"/>
          </a:ln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2107324" y="1738260"/>
            <a:ext cx="914400" cy="968375"/>
            <a:chOff x="2907575" y="3200399"/>
            <a:chExt cx="914400" cy="968375"/>
          </a:xfrm>
        </p:grpSpPr>
        <p:sp>
          <p:nvSpPr>
            <p:cNvPr id="68" name="Oval 10"/>
            <p:cNvSpPr>
              <a:spLocks noChangeArrowheads="1"/>
            </p:cNvSpPr>
            <p:nvPr/>
          </p:nvSpPr>
          <p:spPr bwMode="auto">
            <a:xfrm>
              <a:off x="2907575" y="3254374"/>
              <a:ext cx="914400" cy="914400"/>
            </a:xfrm>
            <a:prstGeom prst="ellipse">
              <a:avLst/>
            </a:prstGeom>
            <a:solidFill>
              <a:srgbClr val="CF9E0A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Group 11"/>
            <p:cNvGrpSpPr/>
            <p:nvPr/>
          </p:nvGrpSpPr>
          <p:grpSpPr bwMode="auto">
            <a:xfrm>
              <a:off x="3148875" y="3500436"/>
              <a:ext cx="457200" cy="419100"/>
              <a:chOff x="0" y="0"/>
              <a:chExt cx="378" cy="347"/>
            </a:xfrm>
          </p:grpSpPr>
          <p:sp>
            <p:nvSpPr>
              <p:cNvPr id="70" name="Freeform 12"/>
              <p:cNvSpPr/>
              <p:nvPr/>
            </p:nvSpPr>
            <p:spPr bwMode="auto">
              <a:xfrm>
                <a:off x="330" y="0"/>
                <a:ext cx="48" cy="48"/>
              </a:xfrm>
              <a:custGeom>
                <a:avLst/>
                <a:gdLst>
                  <a:gd name="T0" fmla="*/ 19 w 23"/>
                  <a:gd name="T1" fmla="*/ 4 h 23"/>
                  <a:gd name="T2" fmla="*/ 15 w 23"/>
                  <a:gd name="T3" fmla="*/ 2 h 23"/>
                  <a:gd name="T4" fmla="*/ 5 w 23"/>
                  <a:gd name="T5" fmla="*/ 5 h 23"/>
                  <a:gd name="T6" fmla="*/ 0 w 23"/>
                  <a:gd name="T7" fmla="*/ 13 h 23"/>
                  <a:gd name="T8" fmla="*/ 16 w 23"/>
                  <a:gd name="T9" fmla="*/ 23 h 23"/>
                  <a:gd name="T10" fmla="*/ 21 w 23"/>
                  <a:gd name="T11" fmla="*/ 15 h 23"/>
                  <a:gd name="T12" fmla="*/ 19 w 23"/>
                  <a:gd name="T13" fmla="*/ 4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"/>
                  <a:gd name="T22" fmla="*/ 0 h 23"/>
                  <a:gd name="T23" fmla="*/ 23 w 23"/>
                  <a:gd name="T24" fmla="*/ 23 h 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" h="23">
                    <a:moveTo>
                      <a:pt x="19" y="4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11" y="0"/>
                      <a:pt x="7" y="1"/>
                      <a:pt x="5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1"/>
                      <a:pt x="22" y="7"/>
                      <a:pt x="1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13"/>
              <p:cNvSpPr/>
              <p:nvPr/>
            </p:nvSpPr>
            <p:spPr bwMode="auto">
              <a:xfrm>
                <a:off x="158" y="123"/>
                <a:ext cx="108" cy="19"/>
              </a:xfrm>
              <a:custGeom>
                <a:avLst/>
                <a:gdLst>
                  <a:gd name="T0" fmla="*/ 108 w 108"/>
                  <a:gd name="T1" fmla="*/ 0 h 19"/>
                  <a:gd name="T2" fmla="*/ 0 w 108"/>
                  <a:gd name="T3" fmla="*/ 0 h 19"/>
                  <a:gd name="T4" fmla="*/ 0 w 108"/>
                  <a:gd name="T5" fmla="*/ 19 h 19"/>
                  <a:gd name="T6" fmla="*/ 97 w 108"/>
                  <a:gd name="T7" fmla="*/ 19 h 19"/>
                  <a:gd name="T8" fmla="*/ 108 w 108"/>
                  <a:gd name="T9" fmla="*/ 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"/>
                  <a:gd name="T16" fmla="*/ 0 h 19"/>
                  <a:gd name="T17" fmla="*/ 108 w 108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" h="19">
                    <a:moveTo>
                      <a:pt x="108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97" y="19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158" y="162"/>
                <a:ext cx="85" cy="19"/>
              </a:xfrm>
              <a:custGeom>
                <a:avLst/>
                <a:gdLst>
                  <a:gd name="T0" fmla="*/ 0 w 85"/>
                  <a:gd name="T1" fmla="*/ 0 h 19"/>
                  <a:gd name="T2" fmla="*/ 0 w 85"/>
                  <a:gd name="T3" fmla="*/ 19 h 19"/>
                  <a:gd name="T4" fmla="*/ 79 w 85"/>
                  <a:gd name="T5" fmla="*/ 19 h 19"/>
                  <a:gd name="T6" fmla="*/ 85 w 85"/>
                  <a:gd name="T7" fmla="*/ 0 h 19"/>
                  <a:gd name="T8" fmla="*/ 0 w 85"/>
                  <a:gd name="T9" fmla="*/ 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"/>
                  <a:gd name="T16" fmla="*/ 0 h 19"/>
                  <a:gd name="T17" fmla="*/ 85 w 85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" h="19">
                    <a:moveTo>
                      <a:pt x="0" y="0"/>
                    </a:moveTo>
                    <a:lnTo>
                      <a:pt x="0" y="19"/>
                    </a:lnTo>
                    <a:lnTo>
                      <a:pt x="79" y="19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237" y="173"/>
                <a:ext cx="41" cy="50"/>
              </a:xfrm>
              <a:custGeom>
                <a:avLst/>
                <a:gdLst>
                  <a:gd name="T0" fmla="*/ 0 w 41"/>
                  <a:gd name="T1" fmla="*/ 50 h 50"/>
                  <a:gd name="T2" fmla="*/ 41 w 41"/>
                  <a:gd name="T3" fmla="*/ 21 h 50"/>
                  <a:gd name="T4" fmla="*/ 6 w 41"/>
                  <a:gd name="T5" fmla="*/ 0 h 50"/>
                  <a:gd name="T6" fmla="*/ 0 w 41"/>
                  <a:gd name="T7" fmla="*/ 50 h 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"/>
                  <a:gd name="T13" fmla="*/ 0 h 50"/>
                  <a:gd name="T14" fmla="*/ 41 w 41"/>
                  <a:gd name="T15" fmla="*/ 50 h 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" h="50">
                    <a:moveTo>
                      <a:pt x="0" y="50"/>
                    </a:moveTo>
                    <a:lnTo>
                      <a:pt x="41" y="21"/>
                    </a:lnTo>
                    <a:lnTo>
                      <a:pt x="6" y="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245" y="206"/>
                <a:ext cx="42" cy="19"/>
              </a:xfrm>
              <a:custGeom>
                <a:avLst/>
                <a:gdLst>
                  <a:gd name="T0" fmla="*/ 42 w 42"/>
                  <a:gd name="T1" fmla="*/ 0 h 19"/>
                  <a:gd name="T2" fmla="*/ 25 w 42"/>
                  <a:gd name="T3" fmla="*/ 0 h 19"/>
                  <a:gd name="T4" fmla="*/ 0 w 42"/>
                  <a:gd name="T5" fmla="*/ 19 h 19"/>
                  <a:gd name="T6" fmla="*/ 42 w 42"/>
                  <a:gd name="T7" fmla="*/ 19 h 19"/>
                  <a:gd name="T8" fmla="*/ 42 w 42"/>
                  <a:gd name="T9" fmla="*/ 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19"/>
                  <a:gd name="T17" fmla="*/ 42 w 42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19">
                    <a:moveTo>
                      <a:pt x="42" y="0"/>
                    </a:moveTo>
                    <a:lnTo>
                      <a:pt x="25" y="0"/>
                    </a:lnTo>
                    <a:lnTo>
                      <a:pt x="0" y="19"/>
                    </a:lnTo>
                    <a:lnTo>
                      <a:pt x="42" y="1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17"/>
              <p:cNvSpPr>
                <a:spLocks noEditPoints="1"/>
              </p:cNvSpPr>
              <p:nvPr/>
            </p:nvSpPr>
            <p:spPr bwMode="auto">
              <a:xfrm>
                <a:off x="245" y="31"/>
                <a:ext cx="116" cy="161"/>
              </a:xfrm>
              <a:custGeom>
                <a:avLst/>
                <a:gdLst>
                  <a:gd name="T0" fmla="*/ 0 w 56"/>
                  <a:gd name="T1" fmla="*/ 67 h 77"/>
                  <a:gd name="T2" fmla="*/ 16 w 56"/>
                  <a:gd name="T3" fmla="*/ 77 h 77"/>
                  <a:gd name="T4" fmla="*/ 56 w 56"/>
                  <a:gd name="T5" fmla="*/ 10 h 77"/>
                  <a:gd name="T6" fmla="*/ 40 w 56"/>
                  <a:gd name="T7" fmla="*/ 0 h 77"/>
                  <a:gd name="T8" fmla="*/ 0 w 56"/>
                  <a:gd name="T9" fmla="*/ 67 h 77"/>
                  <a:gd name="T10" fmla="*/ 53 w 56"/>
                  <a:gd name="T11" fmla="*/ 10 h 77"/>
                  <a:gd name="T12" fmla="*/ 26 w 56"/>
                  <a:gd name="T13" fmla="*/ 55 h 77"/>
                  <a:gd name="T14" fmla="*/ 23 w 56"/>
                  <a:gd name="T15" fmla="*/ 56 h 77"/>
                  <a:gd name="T16" fmla="*/ 23 w 56"/>
                  <a:gd name="T17" fmla="*/ 52 h 77"/>
                  <a:gd name="T18" fmla="*/ 49 w 56"/>
                  <a:gd name="T19" fmla="*/ 8 h 77"/>
                  <a:gd name="T20" fmla="*/ 53 w 56"/>
                  <a:gd name="T21" fmla="*/ 10 h 77"/>
                  <a:gd name="T22" fmla="*/ 45 w 56"/>
                  <a:gd name="T23" fmla="*/ 5 h 77"/>
                  <a:gd name="T24" fmla="*/ 19 w 56"/>
                  <a:gd name="T25" fmla="*/ 50 h 77"/>
                  <a:gd name="T26" fmla="*/ 15 w 56"/>
                  <a:gd name="T27" fmla="*/ 52 h 77"/>
                  <a:gd name="T28" fmla="*/ 15 w 56"/>
                  <a:gd name="T29" fmla="*/ 48 h 77"/>
                  <a:gd name="T30" fmla="*/ 42 w 56"/>
                  <a:gd name="T31" fmla="*/ 3 h 77"/>
                  <a:gd name="T32" fmla="*/ 45 w 56"/>
                  <a:gd name="T33" fmla="*/ 5 h 7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6"/>
                  <a:gd name="T52" fmla="*/ 0 h 77"/>
                  <a:gd name="T53" fmla="*/ 56 w 56"/>
                  <a:gd name="T54" fmla="*/ 77 h 7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6" h="77">
                    <a:moveTo>
                      <a:pt x="0" y="67"/>
                    </a:moveTo>
                    <a:cubicBezTo>
                      <a:pt x="16" y="77"/>
                      <a:pt x="16" y="77"/>
                      <a:pt x="16" y="77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67"/>
                    </a:lnTo>
                    <a:close/>
                    <a:moveTo>
                      <a:pt x="53" y="10"/>
                    </a:moveTo>
                    <a:cubicBezTo>
                      <a:pt x="26" y="55"/>
                      <a:pt x="26" y="55"/>
                      <a:pt x="26" y="55"/>
                    </a:cubicBezTo>
                    <a:cubicBezTo>
                      <a:pt x="25" y="56"/>
                      <a:pt x="24" y="57"/>
                      <a:pt x="23" y="56"/>
                    </a:cubicBezTo>
                    <a:cubicBezTo>
                      <a:pt x="22" y="55"/>
                      <a:pt x="22" y="54"/>
                      <a:pt x="23" y="52"/>
                    </a:cubicBezTo>
                    <a:cubicBezTo>
                      <a:pt x="49" y="8"/>
                      <a:pt x="49" y="8"/>
                      <a:pt x="49" y="8"/>
                    </a:cubicBezTo>
                    <a:lnTo>
                      <a:pt x="53" y="10"/>
                    </a:lnTo>
                    <a:close/>
                    <a:moveTo>
                      <a:pt x="45" y="5"/>
                    </a:moveTo>
                    <a:cubicBezTo>
                      <a:pt x="19" y="50"/>
                      <a:pt x="19" y="50"/>
                      <a:pt x="19" y="50"/>
                    </a:cubicBezTo>
                    <a:cubicBezTo>
                      <a:pt x="18" y="52"/>
                      <a:pt x="16" y="52"/>
                      <a:pt x="15" y="52"/>
                    </a:cubicBezTo>
                    <a:cubicBezTo>
                      <a:pt x="14" y="51"/>
                      <a:pt x="14" y="49"/>
                      <a:pt x="15" y="48"/>
                    </a:cubicBezTo>
                    <a:cubicBezTo>
                      <a:pt x="42" y="3"/>
                      <a:pt x="42" y="3"/>
                      <a:pt x="42" y="3"/>
                    </a:cubicBezTo>
                    <a:lnTo>
                      <a:pt x="45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112" y="81"/>
                <a:ext cx="179" cy="115"/>
              </a:xfrm>
              <a:custGeom>
                <a:avLst/>
                <a:gdLst>
                  <a:gd name="T0" fmla="*/ 23 w 179"/>
                  <a:gd name="T1" fmla="*/ 23 h 115"/>
                  <a:gd name="T2" fmla="*/ 166 w 179"/>
                  <a:gd name="T3" fmla="*/ 23 h 115"/>
                  <a:gd name="T4" fmla="*/ 179 w 179"/>
                  <a:gd name="T5" fmla="*/ 0 h 115"/>
                  <a:gd name="T6" fmla="*/ 0 w 179"/>
                  <a:gd name="T7" fmla="*/ 0 h 115"/>
                  <a:gd name="T8" fmla="*/ 0 w 179"/>
                  <a:gd name="T9" fmla="*/ 115 h 115"/>
                  <a:gd name="T10" fmla="*/ 23 w 179"/>
                  <a:gd name="T11" fmla="*/ 115 h 115"/>
                  <a:gd name="T12" fmla="*/ 23 w 179"/>
                  <a:gd name="T13" fmla="*/ 23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9"/>
                  <a:gd name="T22" fmla="*/ 0 h 115"/>
                  <a:gd name="T23" fmla="*/ 179 w 179"/>
                  <a:gd name="T24" fmla="*/ 115 h 1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9" h="115">
                    <a:moveTo>
                      <a:pt x="23" y="23"/>
                    </a:moveTo>
                    <a:lnTo>
                      <a:pt x="166" y="23"/>
                    </a:lnTo>
                    <a:lnTo>
                      <a:pt x="179" y="0"/>
                    </a:lnTo>
                    <a:lnTo>
                      <a:pt x="0" y="0"/>
                    </a:lnTo>
                    <a:lnTo>
                      <a:pt x="0" y="115"/>
                    </a:lnTo>
                    <a:lnTo>
                      <a:pt x="23" y="115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226" y="115"/>
                <a:ext cx="104" cy="191"/>
              </a:xfrm>
              <a:custGeom>
                <a:avLst/>
                <a:gdLst>
                  <a:gd name="T0" fmla="*/ 39 w 50"/>
                  <a:gd name="T1" fmla="*/ 81 h 92"/>
                  <a:gd name="T2" fmla="*/ 0 w 50"/>
                  <a:gd name="T3" fmla="*/ 81 h 92"/>
                  <a:gd name="T4" fmla="*/ 0 w 50"/>
                  <a:gd name="T5" fmla="*/ 92 h 92"/>
                  <a:gd name="T6" fmla="*/ 48 w 50"/>
                  <a:gd name="T7" fmla="*/ 92 h 92"/>
                  <a:gd name="T8" fmla="*/ 48 w 50"/>
                  <a:gd name="T9" fmla="*/ 91 h 92"/>
                  <a:gd name="T10" fmla="*/ 50 w 50"/>
                  <a:gd name="T11" fmla="*/ 91 h 92"/>
                  <a:gd name="T12" fmla="*/ 50 w 50"/>
                  <a:gd name="T13" fmla="*/ 0 h 92"/>
                  <a:gd name="T14" fmla="*/ 39 w 50"/>
                  <a:gd name="T15" fmla="*/ 19 h 92"/>
                  <a:gd name="T16" fmla="*/ 39 w 50"/>
                  <a:gd name="T17" fmla="*/ 81 h 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0"/>
                  <a:gd name="T28" fmla="*/ 0 h 92"/>
                  <a:gd name="T29" fmla="*/ 50 w 50"/>
                  <a:gd name="T30" fmla="*/ 92 h 9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0" h="92">
                    <a:moveTo>
                      <a:pt x="39" y="81"/>
                    </a:moveTo>
                    <a:cubicBezTo>
                      <a:pt x="0" y="81"/>
                      <a:pt x="0" y="81"/>
                      <a:pt x="0" y="8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48" y="92"/>
                      <a:pt x="48" y="91"/>
                    </a:cubicBezTo>
                    <a:cubicBezTo>
                      <a:pt x="50" y="91"/>
                      <a:pt x="50" y="91"/>
                      <a:pt x="50" y="9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39" y="19"/>
                      <a:pt x="39" y="19"/>
                      <a:pt x="39" y="19"/>
                    </a:cubicBezTo>
                    <a:lnTo>
                      <a:pt x="39" y="8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Rectangle 20"/>
              <p:cNvSpPr>
                <a:spLocks noChangeArrowheads="1"/>
              </p:cNvSpPr>
              <p:nvPr/>
            </p:nvSpPr>
            <p:spPr bwMode="auto">
              <a:xfrm>
                <a:off x="226" y="246"/>
                <a:ext cx="61" cy="1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0" y="202"/>
                <a:ext cx="220" cy="27"/>
              </a:xfrm>
              <a:custGeom>
                <a:avLst/>
                <a:gdLst>
                  <a:gd name="T0" fmla="*/ 101 w 106"/>
                  <a:gd name="T1" fmla="*/ 0 h 13"/>
                  <a:gd name="T2" fmla="*/ 6 w 106"/>
                  <a:gd name="T3" fmla="*/ 0 h 13"/>
                  <a:gd name="T4" fmla="*/ 0 w 106"/>
                  <a:gd name="T5" fmla="*/ 5 h 13"/>
                  <a:gd name="T6" fmla="*/ 0 w 106"/>
                  <a:gd name="T7" fmla="*/ 13 h 13"/>
                  <a:gd name="T8" fmla="*/ 106 w 106"/>
                  <a:gd name="T9" fmla="*/ 13 h 13"/>
                  <a:gd name="T10" fmla="*/ 106 w 106"/>
                  <a:gd name="T11" fmla="*/ 5 h 13"/>
                  <a:gd name="T12" fmla="*/ 101 w 106"/>
                  <a:gd name="T13" fmla="*/ 0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6"/>
                  <a:gd name="T22" fmla="*/ 0 h 13"/>
                  <a:gd name="T23" fmla="*/ 106 w 106"/>
                  <a:gd name="T24" fmla="*/ 13 h 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6" h="13">
                    <a:moveTo>
                      <a:pt x="101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5"/>
                      <a:pt x="106" y="5"/>
                      <a:pt x="106" y="5"/>
                    </a:cubicBezTo>
                    <a:cubicBezTo>
                      <a:pt x="106" y="2"/>
                      <a:pt x="104" y="0"/>
                      <a:pt x="1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224" y="206"/>
                <a:ext cx="11" cy="19"/>
              </a:xfrm>
              <a:custGeom>
                <a:avLst/>
                <a:gdLst>
                  <a:gd name="T0" fmla="*/ 1 w 5"/>
                  <a:gd name="T1" fmla="*/ 9 h 9"/>
                  <a:gd name="T2" fmla="*/ 3 w 5"/>
                  <a:gd name="T3" fmla="*/ 9 h 9"/>
                  <a:gd name="T4" fmla="*/ 5 w 5"/>
                  <a:gd name="T5" fmla="*/ 0 h 9"/>
                  <a:gd name="T6" fmla="*/ 0 w 5"/>
                  <a:gd name="T7" fmla="*/ 0 h 9"/>
                  <a:gd name="T8" fmla="*/ 1 w 5"/>
                  <a:gd name="T9" fmla="*/ 3 h 9"/>
                  <a:gd name="T10" fmla="*/ 1 w 5"/>
                  <a:gd name="T11" fmla="*/ 9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"/>
                  <a:gd name="T19" fmla="*/ 0 h 9"/>
                  <a:gd name="T20" fmla="*/ 5 w 5"/>
                  <a:gd name="T21" fmla="*/ 9 h 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" h="9">
                    <a:moveTo>
                      <a:pt x="1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lnTo>
                      <a:pt x="1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23"/>
              <p:cNvSpPr>
                <a:spLocks noEditPoints="1"/>
              </p:cNvSpPr>
              <p:nvPr/>
            </p:nvSpPr>
            <p:spPr bwMode="auto">
              <a:xfrm>
                <a:off x="0" y="241"/>
                <a:ext cx="220" cy="106"/>
              </a:xfrm>
              <a:custGeom>
                <a:avLst/>
                <a:gdLst>
                  <a:gd name="T0" fmla="*/ 0 w 106"/>
                  <a:gd name="T1" fmla="*/ 46 h 51"/>
                  <a:gd name="T2" fmla="*/ 6 w 106"/>
                  <a:gd name="T3" fmla="*/ 51 h 51"/>
                  <a:gd name="T4" fmla="*/ 101 w 106"/>
                  <a:gd name="T5" fmla="*/ 51 h 51"/>
                  <a:gd name="T6" fmla="*/ 106 w 106"/>
                  <a:gd name="T7" fmla="*/ 46 h 51"/>
                  <a:gd name="T8" fmla="*/ 106 w 106"/>
                  <a:gd name="T9" fmla="*/ 0 h 51"/>
                  <a:gd name="T10" fmla="*/ 0 w 106"/>
                  <a:gd name="T11" fmla="*/ 0 h 51"/>
                  <a:gd name="T12" fmla="*/ 0 w 106"/>
                  <a:gd name="T13" fmla="*/ 46 h 51"/>
                  <a:gd name="T14" fmla="*/ 63 w 106"/>
                  <a:gd name="T15" fmla="*/ 14 h 51"/>
                  <a:gd name="T16" fmla="*/ 99 w 106"/>
                  <a:gd name="T17" fmla="*/ 14 h 51"/>
                  <a:gd name="T18" fmla="*/ 99 w 106"/>
                  <a:gd name="T19" fmla="*/ 36 h 51"/>
                  <a:gd name="T20" fmla="*/ 63 w 106"/>
                  <a:gd name="T21" fmla="*/ 36 h 51"/>
                  <a:gd name="T22" fmla="*/ 63 w 106"/>
                  <a:gd name="T23" fmla="*/ 14 h 51"/>
                  <a:gd name="T24" fmla="*/ 8 w 106"/>
                  <a:gd name="T25" fmla="*/ 14 h 51"/>
                  <a:gd name="T26" fmla="*/ 50 w 106"/>
                  <a:gd name="T27" fmla="*/ 14 h 51"/>
                  <a:gd name="T28" fmla="*/ 50 w 106"/>
                  <a:gd name="T29" fmla="*/ 21 h 51"/>
                  <a:gd name="T30" fmla="*/ 8 w 106"/>
                  <a:gd name="T31" fmla="*/ 21 h 51"/>
                  <a:gd name="T32" fmla="*/ 8 w 106"/>
                  <a:gd name="T33" fmla="*/ 14 h 51"/>
                  <a:gd name="T34" fmla="*/ 8 w 106"/>
                  <a:gd name="T35" fmla="*/ 30 h 51"/>
                  <a:gd name="T36" fmla="*/ 50 w 106"/>
                  <a:gd name="T37" fmla="*/ 30 h 51"/>
                  <a:gd name="T38" fmla="*/ 50 w 106"/>
                  <a:gd name="T39" fmla="*/ 36 h 51"/>
                  <a:gd name="T40" fmla="*/ 8 w 106"/>
                  <a:gd name="T41" fmla="*/ 36 h 51"/>
                  <a:gd name="T42" fmla="*/ 8 w 106"/>
                  <a:gd name="T43" fmla="*/ 30 h 5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06"/>
                  <a:gd name="T67" fmla="*/ 0 h 51"/>
                  <a:gd name="T68" fmla="*/ 106 w 106"/>
                  <a:gd name="T69" fmla="*/ 51 h 5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06" h="51">
                    <a:moveTo>
                      <a:pt x="0" y="46"/>
                    </a:moveTo>
                    <a:cubicBezTo>
                      <a:pt x="0" y="49"/>
                      <a:pt x="3" y="51"/>
                      <a:pt x="6" y="51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4" y="51"/>
                      <a:pt x="106" y="49"/>
                      <a:pt x="106" y="4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6"/>
                    </a:lnTo>
                    <a:close/>
                    <a:moveTo>
                      <a:pt x="63" y="14"/>
                    </a:moveTo>
                    <a:cubicBezTo>
                      <a:pt x="99" y="14"/>
                      <a:pt x="99" y="14"/>
                      <a:pt x="99" y="14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63" y="36"/>
                      <a:pt x="63" y="36"/>
                      <a:pt x="63" y="36"/>
                    </a:cubicBezTo>
                    <a:lnTo>
                      <a:pt x="63" y="14"/>
                    </a:lnTo>
                    <a:close/>
                    <a:moveTo>
                      <a:pt x="8" y="14"/>
                    </a:move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8" y="21"/>
                      <a:pt x="8" y="21"/>
                      <a:pt x="8" y="21"/>
                    </a:cubicBezTo>
                    <a:lnTo>
                      <a:pt x="8" y="14"/>
                    </a:lnTo>
                    <a:close/>
                    <a:moveTo>
                      <a:pt x="8" y="30"/>
                    </a:moveTo>
                    <a:cubicBezTo>
                      <a:pt x="50" y="30"/>
                      <a:pt x="50" y="30"/>
                      <a:pt x="50" y="30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8" y="36"/>
                      <a:pt x="8" y="36"/>
                      <a:pt x="8" y="36"/>
                    </a:cubicBezTo>
                    <a:lnTo>
                      <a:pt x="8" y="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2" name="Group 24"/>
            <p:cNvGrpSpPr/>
            <p:nvPr/>
          </p:nvGrpSpPr>
          <p:grpSpPr bwMode="auto">
            <a:xfrm>
              <a:off x="3015525" y="3200399"/>
              <a:ext cx="222250" cy="222250"/>
              <a:chOff x="0" y="0"/>
              <a:chExt cx="140" cy="140"/>
            </a:xfrm>
          </p:grpSpPr>
          <p:sp>
            <p:nvSpPr>
              <p:cNvPr id="83" name="Oval 2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0" cy="140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Rectangle 26"/>
              <p:cNvSpPr>
                <a:spLocks noChangeArrowheads="1"/>
              </p:cNvSpPr>
              <p:nvPr/>
            </p:nvSpPr>
            <p:spPr bwMode="auto">
              <a:xfrm>
                <a:off x="43" y="19"/>
                <a:ext cx="52" cy="10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zh-CN" sz="1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2" name="组合 111"/>
          <p:cNvGrpSpPr/>
          <p:nvPr/>
        </p:nvGrpSpPr>
        <p:grpSpPr>
          <a:xfrm>
            <a:off x="5638800" y="1738260"/>
            <a:ext cx="914400" cy="968375"/>
            <a:chOff x="5460275" y="3200399"/>
            <a:chExt cx="914400" cy="968375"/>
          </a:xfrm>
        </p:grpSpPr>
        <p:sp>
          <p:nvSpPr>
            <p:cNvPr id="89" name="Oval 31"/>
            <p:cNvSpPr>
              <a:spLocks noChangeArrowheads="1"/>
            </p:cNvSpPr>
            <p:nvPr/>
          </p:nvSpPr>
          <p:spPr bwMode="auto">
            <a:xfrm>
              <a:off x="5460275" y="3254374"/>
              <a:ext cx="914400" cy="914400"/>
            </a:xfrm>
            <a:prstGeom prst="ellipse">
              <a:avLst/>
            </a:prstGeom>
            <a:solidFill>
              <a:srgbClr val="CF9E0A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2"/>
            <p:cNvGrpSpPr/>
            <p:nvPr/>
          </p:nvGrpSpPr>
          <p:grpSpPr bwMode="auto">
            <a:xfrm>
              <a:off x="5696813" y="3541711"/>
              <a:ext cx="438150" cy="342900"/>
              <a:chOff x="0" y="0"/>
              <a:chExt cx="359" cy="282"/>
            </a:xfrm>
          </p:grpSpPr>
          <p:sp>
            <p:nvSpPr>
              <p:cNvPr id="91" name="Freeform 33"/>
              <p:cNvSpPr>
                <a:spLocks noEditPoints="1"/>
              </p:cNvSpPr>
              <p:nvPr/>
            </p:nvSpPr>
            <p:spPr bwMode="auto">
              <a:xfrm>
                <a:off x="0" y="232"/>
                <a:ext cx="343" cy="50"/>
              </a:xfrm>
              <a:custGeom>
                <a:avLst/>
                <a:gdLst>
                  <a:gd name="T0" fmla="*/ 337 w 343"/>
                  <a:gd name="T1" fmla="*/ 0 h 50"/>
                  <a:gd name="T2" fmla="*/ 6 w 343"/>
                  <a:gd name="T3" fmla="*/ 0 h 50"/>
                  <a:gd name="T4" fmla="*/ 0 w 343"/>
                  <a:gd name="T5" fmla="*/ 23 h 50"/>
                  <a:gd name="T6" fmla="*/ 0 w 343"/>
                  <a:gd name="T7" fmla="*/ 23 h 50"/>
                  <a:gd name="T8" fmla="*/ 0 w 343"/>
                  <a:gd name="T9" fmla="*/ 50 h 50"/>
                  <a:gd name="T10" fmla="*/ 343 w 343"/>
                  <a:gd name="T11" fmla="*/ 50 h 50"/>
                  <a:gd name="T12" fmla="*/ 343 w 343"/>
                  <a:gd name="T13" fmla="*/ 23 h 50"/>
                  <a:gd name="T14" fmla="*/ 343 w 343"/>
                  <a:gd name="T15" fmla="*/ 23 h 50"/>
                  <a:gd name="T16" fmla="*/ 337 w 343"/>
                  <a:gd name="T17" fmla="*/ 0 h 50"/>
                  <a:gd name="T18" fmla="*/ 226 w 343"/>
                  <a:gd name="T19" fmla="*/ 40 h 50"/>
                  <a:gd name="T20" fmla="*/ 116 w 343"/>
                  <a:gd name="T21" fmla="*/ 40 h 50"/>
                  <a:gd name="T22" fmla="*/ 116 w 343"/>
                  <a:gd name="T23" fmla="*/ 27 h 50"/>
                  <a:gd name="T24" fmla="*/ 226 w 343"/>
                  <a:gd name="T25" fmla="*/ 27 h 50"/>
                  <a:gd name="T26" fmla="*/ 226 w 343"/>
                  <a:gd name="T27" fmla="*/ 40 h 5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43"/>
                  <a:gd name="T43" fmla="*/ 0 h 50"/>
                  <a:gd name="T44" fmla="*/ 343 w 343"/>
                  <a:gd name="T45" fmla="*/ 50 h 5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43" h="50">
                    <a:moveTo>
                      <a:pt x="337" y="0"/>
                    </a:moveTo>
                    <a:lnTo>
                      <a:pt x="6" y="0"/>
                    </a:lnTo>
                    <a:lnTo>
                      <a:pt x="0" y="23"/>
                    </a:lnTo>
                    <a:lnTo>
                      <a:pt x="0" y="50"/>
                    </a:lnTo>
                    <a:lnTo>
                      <a:pt x="343" y="50"/>
                    </a:lnTo>
                    <a:lnTo>
                      <a:pt x="343" y="23"/>
                    </a:lnTo>
                    <a:lnTo>
                      <a:pt x="337" y="0"/>
                    </a:lnTo>
                    <a:close/>
                    <a:moveTo>
                      <a:pt x="226" y="40"/>
                    </a:moveTo>
                    <a:lnTo>
                      <a:pt x="116" y="40"/>
                    </a:lnTo>
                    <a:lnTo>
                      <a:pt x="116" y="27"/>
                    </a:lnTo>
                    <a:lnTo>
                      <a:pt x="226" y="27"/>
                    </a:lnTo>
                    <a:lnTo>
                      <a:pt x="226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Freeform 34"/>
              <p:cNvSpPr/>
              <p:nvPr/>
            </p:nvSpPr>
            <p:spPr bwMode="auto">
              <a:xfrm>
                <a:off x="25" y="0"/>
                <a:ext cx="291" cy="226"/>
              </a:xfrm>
              <a:custGeom>
                <a:avLst/>
                <a:gdLst>
                  <a:gd name="T0" fmla="*/ 140 w 140"/>
                  <a:gd name="T1" fmla="*/ 50 h 109"/>
                  <a:gd name="T2" fmla="*/ 128 w 140"/>
                  <a:gd name="T3" fmla="*/ 62 h 109"/>
                  <a:gd name="T4" fmla="*/ 128 w 140"/>
                  <a:gd name="T5" fmla="*/ 97 h 109"/>
                  <a:gd name="T6" fmla="*/ 12 w 140"/>
                  <a:gd name="T7" fmla="*/ 97 h 109"/>
                  <a:gd name="T8" fmla="*/ 12 w 140"/>
                  <a:gd name="T9" fmla="*/ 12 h 109"/>
                  <a:gd name="T10" fmla="*/ 128 w 140"/>
                  <a:gd name="T11" fmla="*/ 12 h 109"/>
                  <a:gd name="T12" fmla="*/ 128 w 140"/>
                  <a:gd name="T13" fmla="*/ 46 h 109"/>
                  <a:gd name="T14" fmla="*/ 138 w 140"/>
                  <a:gd name="T15" fmla="*/ 36 h 109"/>
                  <a:gd name="T16" fmla="*/ 137 w 140"/>
                  <a:gd name="T17" fmla="*/ 29 h 109"/>
                  <a:gd name="T18" fmla="*/ 140 w 140"/>
                  <a:gd name="T19" fmla="*/ 20 h 109"/>
                  <a:gd name="T20" fmla="*/ 140 w 140"/>
                  <a:gd name="T21" fmla="*/ 0 h 109"/>
                  <a:gd name="T22" fmla="*/ 0 w 140"/>
                  <a:gd name="T23" fmla="*/ 0 h 109"/>
                  <a:gd name="T24" fmla="*/ 0 w 140"/>
                  <a:gd name="T25" fmla="*/ 109 h 109"/>
                  <a:gd name="T26" fmla="*/ 140 w 140"/>
                  <a:gd name="T27" fmla="*/ 109 h 109"/>
                  <a:gd name="T28" fmla="*/ 140 w 140"/>
                  <a:gd name="T29" fmla="*/ 50 h 10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0"/>
                  <a:gd name="T46" fmla="*/ 0 h 109"/>
                  <a:gd name="T47" fmla="*/ 140 w 140"/>
                  <a:gd name="T48" fmla="*/ 109 h 10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0" h="109">
                    <a:moveTo>
                      <a:pt x="140" y="50"/>
                    </a:moveTo>
                    <a:cubicBezTo>
                      <a:pt x="128" y="62"/>
                      <a:pt x="128" y="62"/>
                      <a:pt x="128" y="62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46"/>
                      <a:pt x="128" y="46"/>
                      <a:pt x="128" y="46"/>
                    </a:cubicBezTo>
                    <a:cubicBezTo>
                      <a:pt x="138" y="36"/>
                      <a:pt x="138" y="36"/>
                      <a:pt x="138" y="36"/>
                    </a:cubicBezTo>
                    <a:cubicBezTo>
                      <a:pt x="137" y="34"/>
                      <a:pt x="137" y="31"/>
                      <a:pt x="137" y="29"/>
                    </a:cubicBezTo>
                    <a:cubicBezTo>
                      <a:pt x="137" y="26"/>
                      <a:pt x="138" y="23"/>
                      <a:pt x="140" y="2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40" y="109"/>
                      <a:pt x="140" y="109"/>
                      <a:pt x="140" y="109"/>
                    </a:cubicBezTo>
                    <a:lnTo>
                      <a:pt x="140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Freeform 35"/>
              <p:cNvSpPr/>
              <p:nvPr/>
            </p:nvSpPr>
            <p:spPr bwMode="auto">
              <a:xfrm>
                <a:off x="72" y="37"/>
                <a:ext cx="287" cy="145"/>
              </a:xfrm>
              <a:custGeom>
                <a:avLst/>
                <a:gdLst>
                  <a:gd name="T0" fmla="*/ 127 w 138"/>
                  <a:gd name="T1" fmla="*/ 0 h 70"/>
                  <a:gd name="T2" fmla="*/ 117 w 138"/>
                  <a:gd name="T3" fmla="*/ 11 h 70"/>
                  <a:gd name="T4" fmla="*/ 120 w 138"/>
                  <a:gd name="T5" fmla="*/ 18 h 70"/>
                  <a:gd name="T6" fmla="*/ 91 w 138"/>
                  <a:gd name="T7" fmla="*/ 47 h 70"/>
                  <a:gd name="T8" fmla="*/ 87 w 138"/>
                  <a:gd name="T9" fmla="*/ 46 h 70"/>
                  <a:gd name="T10" fmla="*/ 81 w 138"/>
                  <a:gd name="T11" fmla="*/ 48 h 70"/>
                  <a:gd name="T12" fmla="*/ 60 w 138"/>
                  <a:gd name="T13" fmla="*/ 23 h 70"/>
                  <a:gd name="T14" fmla="*/ 62 w 138"/>
                  <a:gd name="T15" fmla="*/ 17 h 70"/>
                  <a:gd name="T16" fmla="*/ 51 w 138"/>
                  <a:gd name="T17" fmla="*/ 7 h 70"/>
                  <a:gd name="T18" fmla="*/ 41 w 138"/>
                  <a:gd name="T19" fmla="*/ 17 h 70"/>
                  <a:gd name="T20" fmla="*/ 42 w 138"/>
                  <a:gd name="T21" fmla="*/ 23 h 70"/>
                  <a:gd name="T22" fmla="*/ 15 w 138"/>
                  <a:gd name="T23" fmla="*/ 50 h 70"/>
                  <a:gd name="T24" fmla="*/ 10 w 138"/>
                  <a:gd name="T25" fmla="*/ 49 h 70"/>
                  <a:gd name="T26" fmla="*/ 0 w 138"/>
                  <a:gd name="T27" fmla="*/ 59 h 70"/>
                  <a:gd name="T28" fmla="*/ 10 w 138"/>
                  <a:gd name="T29" fmla="*/ 70 h 70"/>
                  <a:gd name="T30" fmla="*/ 21 w 138"/>
                  <a:gd name="T31" fmla="*/ 59 h 70"/>
                  <a:gd name="T32" fmla="*/ 19 w 138"/>
                  <a:gd name="T33" fmla="*/ 53 h 70"/>
                  <a:gd name="T34" fmla="*/ 46 w 138"/>
                  <a:gd name="T35" fmla="*/ 26 h 70"/>
                  <a:gd name="T36" fmla="*/ 51 w 138"/>
                  <a:gd name="T37" fmla="*/ 28 h 70"/>
                  <a:gd name="T38" fmla="*/ 56 w 138"/>
                  <a:gd name="T39" fmla="*/ 26 h 70"/>
                  <a:gd name="T40" fmla="*/ 78 w 138"/>
                  <a:gd name="T41" fmla="*/ 51 h 70"/>
                  <a:gd name="T42" fmla="*/ 77 w 138"/>
                  <a:gd name="T43" fmla="*/ 56 h 70"/>
                  <a:gd name="T44" fmla="*/ 87 w 138"/>
                  <a:gd name="T45" fmla="*/ 67 h 70"/>
                  <a:gd name="T46" fmla="*/ 98 w 138"/>
                  <a:gd name="T47" fmla="*/ 56 h 70"/>
                  <a:gd name="T48" fmla="*/ 95 w 138"/>
                  <a:gd name="T49" fmla="*/ 49 h 70"/>
                  <a:gd name="T50" fmla="*/ 124 w 138"/>
                  <a:gd name="T51" fmla="*/ 21 h 70"/>
                  <a:gd name="T52" fmla="*/ 127 w 138"/>
                  <a:gd name="T53" fmla="*/ 21 h 70"/>
                  <a:gd name="T54" fmla="*/ 138 w 138"/>
                  <a:gd name="T55" fmla="*/ 11 h 70"/>
                  <a:gd name="T56" fmla="*/ 127 w 138"/>
                  <a:gd name="T57" fmla="*/ 0 h 7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38"/>
                  <a:gd name="T88" fmla="*/ 0 h 70"/>
                  <a:gd name="T89" fmla="*/ 138 w 138"/>
                  <a:gd name="T90" fmla="*/ 70 h 7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38" h="70">
                    <a:moveTo>
                      <a:pt x="127" y="0"/>
                    </a:moveTo>
                    <a:cubicBezTo>
                      <a:pt x="121" y="0"/>
                      <a:pt x="117" y="5"/>
                      <a:pt x="117" y="11"/>
                    </a:cubicBezTo>
                    <a:cubicBezTo>
                      <a:pt x="117" y="14"/>
                      <a:pt x="118" y="16"/>
                      <a:pt x="120" y="18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0" y="46"/>
                      <a:pt x="88" y="46"/>
                      <a:pt x="87" y="46"/>
                    </a:cubicBezTo>
                    <a:cubicBezTo>
                      <a:pt x="85" y="46"/>
                      <a:pt x="83" y="47"/>
                      <a:pt x="81" y="48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1" y="22"/>
                      <a:pt x="62" y="20"/>
                      <a:pt x="62" y="17"/>
                    </a:cubicBezTo>
                    <a:cubicBezTo>
                      <a:pt x="62" y="12"/>
                      <a:pt x="57" y="7"/>
                      <a:pt x="51" y="7"/>
                    </a:cubicBezTo>
                    <a:cubicBezTo>
                      <a:pt x="45" y="7"/>
                      <a:pt x="41" y="12"/>
                      <a:pt x="41" y="17"/>
                    </a:cubicBezTo>
                    <a:cubicBezTo>
                      <a:pt x="41" y="20"/>
                      <a:pt x="41" y="21"/>
                      <a:pt x="42" y="23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49"/>
                      <a:pt x="12" y="49"/>
                      <a:pt x="10" y="49"/>
                    </a:cubicBezTo>
                    <a:cubicBezTo>
                      <a:pt x="5" y="49"/>
                      <a:pt x="0" y="53"/>
                      <a:pt x="0" y="59"/>
                    </a:cubicBezTo>
                    <a:cubicBezTo>
                      <a:pt x="0" y="65"/>
                      <a:pt x="5" y="70"/>
                      <a:pt x="10" y="70"/>
                    </a:cubicBezTo>
                    <a:cubicBezTo>
                      <a:pt x="16" y="70"/>
                      <a:pt x="21" y="65"/>
                      <a:pt x="21" y="59"/>
                    </a:cubicBezTo>
                    <a:cubicBezTo>
                      <a:pt x="21" y="57"/>
                      <a:pt x="20" y="55"/>
                      <a:pt x="19" y="5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7"/>
                      <a:pt x="49" y="28"/>
                      <a:pt x="51" y="28"/>
                    </a:cubicBezTo>
                    <a:cubicBezTo>
                      <a:pt x="53" y="28"/>
                      <a:pt x="55" y="27"/>
                      <a:pt x="56" y="26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3"/>
                      <a:pt x="77" y="54"/>
                      <a:pt x="77" y="56"/>
                    </a:cubicBezTo>
                    <a:cubicBezTo>
                      <a:pt x="77" y="62"/>
                      <a:pt x="81" y="67"/>
                      <a:pt x="87" y="67"/>
                    </a:cubicBezTo>
                    <a:cubicBezTo>
                      <a:pt x="93" y="67"/>
                      <a:pt x="98" y="62"/>
                      <a:pt x="98" y="56"/>
                    </a:cubicBezTo>
                    <a:cubicBezTo>
                      <a:pt x="98" y="54"/>
                      <a:pt x="97" y="51"/>
                      <a:pt x="95" y="49"/>
                    </a:cubicBezTo>
                    <a:cubicBezTo>
                      <a:pt x="124" y="21"/>
                      <a:pt x="124" y="21"/>
                      <a:pt x="124" y="21"/>
                    </a:cubicBezTo>
                    <a:cubicBezTo>
                      <a:pt x="125" y="21"/>
                      <a:pt x="126" y="21"/>
                      <a:pt x="127" y="21"/>
                    </a:cubicBezTo>
                    <a:cubicBezTo>
                      <a:pt x="133" y="21"/>
                      <a:pt x="138" y="17"/>
                      <a:pt x="138" y="11"/>
                    </a:cubicBezTo>
                    <a:cubicBezTo>
                      <a:pt x="138" y="5"/>
                      <a:pt x="133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Freeform 36"/>
              <p:cNvSpPr/>
              <p:nvPr/>
            </p:nvSpPr>
            <p:spPr bwMode="auto">
              <a:xfrm>
                <a:off x="66" y="97"/>
                <a:ext cx="13" cy="31"/>
              </a:xfrm>
              <a:custGeom>
                <a:avLst/>
                <a:gdLst>
                  <a:gd name="T0" fmla="*/ 13 w 13"/>
                  <a:gd name="T1" fmla="*/ 31 h 31"/>
                  <a:gd name="T2" fmla="*/ 13 w 13"/>
                  <a:gd name="T3" fmla="*/ 0 h 31"/>
                  <a:gd name="T4" fmla="*/ 6 w 13"/>
                  <a:gd name="T5" fmla="*/ 0 h 31"/>
                  <a:gd name="T6" fmla="*/ 0 w 13"/>
                  <a:gd name="T7" fmla="*/ 4 h 31"/>
                  <a:gd name="T8" fmla="*/ 0 w 13"/>
                  <a:gd name="T9" fmla="*/ 11 h 31"/>
                  <a:gd name="T10" fmla="*/ 6 w 13"/>
                  <a:gd name="T11" fmla="*/ 6 h 31"/>
                  <a:gd name="T12" fmla="*/ 6 w 13"/>
                  <a:gd name="T13" fmla="*/ 6 h 31"/>
                  <a:gd name="T14" fmla="*/ 6 w 13"/>
                  <a:gd name="T15" fmla="*/ 31 h 31"/>
                  <a:gd name="T16" fmla="*/ 13 w 13"/>
                  <a:gd name="T17" fmla="*/ 31 h 3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"/>
                  <a:gd name="T28" fmla="*/ 0 h 31"/>
                  <a:gd name="T29" fmla="*/ 13 w 13"/>
                  <a:gd name="T30" fmla="*/ 31 h 3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" h="31">
                    <a:moveTo>
                      <a:pt x="13" y="31"/>
                    </a:moveTo>
                    <a:lnTo>
                      <a:pt x="13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6" y="6"/>
                    </a:lnTo>
                    <a:lnTo>
                      <a:pt x="6" y="31"/>
                    </a:lnTo>
                    <a:lnTo>
                      <a:pt x="13" y="3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Freeform 37"/>
              <p:cNvSpPr/>
              <p:nvPr/>
            </p:nvSpPr>
            <p:spPr bwMode="auto">
              <a:xfrm>
                <a:off x="214" y="45"/>
                <a:ext cx="23" cy="31"/>
              </a:xfrm>
              <a:custGeom>
                <a:avLst/>
                <a:gdLst>
                  <a:gd name="T0" fmla="*/ 2 w 11"/>
                  <a:gd name="T1" fmla="*/ 11 h 15"/>
                  <a:gd name="T2" fmla="*/ 0 w 11"/>
                  <a:gd name="T3" fmla="*/ 13 h 15"/>
                  <a:gd name="T4" fmla="*/ 0 w 11"/>
                  <a:gd name="T5" fmla="*/ 15 h 15"/>
                  <a:gd name="T6" fmla="*/ 11 w 11"/>
                  <a:gd name="T7" fmla="*/ 15 h 15"/>
                  <a:gd name="T8" fmla="*/ 11 w 11"/>
                  <a:gd name="T9" fmla="*/ 12 h 15"/>
                  <a:gd name="T10" fmla="*/ 5 w 11"/>
                  <a:gd name="T11" fmla="*/ 12 h 15"/>
                  <a:gd name="T12" fmla="*/ 5 w 11"/>
                  <a:gd name="T13" fmla="*/ 12 h 15"/>
                  <a:gd name="T14" fmla="*/ 6 w 11"/>
                  <a:gd name="T15" fmla="*/ 11 h 15"/>
                  <a:gd name="T16" fmla="*/ 10 w 11"/>
                  <a:gd name="T17" fmla="*/ 5 h 15"/>
                  <a:gd name="T18" fmla="*/ 5 w 11"/>
                  <a:gd name="T19" fmla="*/ 0 h 15"/>
                  <a:gd name="T20" fmla="*/ 0 w 11"/>
                  <a:gd name="T21" fmla="*/ 2 h 15"/>
                  <a:gd name="T22" fmla="*/ 1 w 11"/>
                  <a:gd name="T23" fmla="*/ 4 h 15"/>
                  <a:gd name="T24" fmla="*/ 4 w 11"/>
                  <a:gd name="T25" fmla="*/ 3 h 15"/>
                  <a:gd name="T26" fmla="*/ 7 w 11"/>
                  <a:gd name="T27" fmla="*/ 5 h 15"/>
                  <a:gd name="T28" fmla="*/ 2 w 11"/>
                  <a:gd name="T29" fmla="*/ 11 h 1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1"/>
                  <a:gd name="T46" fmla="*/ 0 h 15"/>
                  <a:gd name="T47" fmla="*/ 11 w 11"/>
                  <a:gd name="T48" fmla="*/ 15 h 1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1" h="15">
                    <a:moveTo>
                      <a:pt x="2" y="11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8" y="9"/>
                      <a:pt x="10" y="7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3" y="0"/>
                      <a:pt x="2" y="1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3" y="3"/>
                      <a:pt x="4" y="3"/>
                    </a:cubicBezTo>
                    <a:cubicBezTo>
                      <a:pt x="6" y="3"/>
                      <a:pt x="7" y="4"/>
                      <a:pt x="7" y="5"/>
                    </a:cubicBezTo>
                    <a:cubicBezTo>
                      <a:pt x="7" y="7"/>
                      <a:pt x="5" y="8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Freeform 38"/>
              <p:cNvSpPr/>
              <p:nvPr/>
            </p:nvSpPr>
            <p:spPr bwMode="auto">
              <a:xfrm>
                <a:off x="203" y="166"/>
                <a:ext cx="21" cy="31"/>
              </a:xfrm>
              <a:custGeom>
                <a:avLst/>
                <a:gdLst>
                  <a:gd name="T0" fmla="*/ 4 w 10"/>
                  <a:gd name="T1" fmla="*/ 12 h 15"/>
                  <a:gd name="T2" fmla="*/ 1 w 10"/>
                  <a:gd name="T3" fmla="*/ 12 h 15"/>
                  <a:gd name="T4" fmla="*/ 0 w 10"/>
                  <a:gd name="T5" fmla="*/ 14 h 15"/>
                  <a:gd name="T6" fmla="*/ 4 w 10"/>
                  <a:gd name="T7" fmla="*/ 15 h 15"/>
                  <a:gd name="T8" fmla="*/ 10 w 10"/>
                  <a:gd name="T9" fmla="*/ 11 h 15"/>
                  <a:gd name="T10" fmla="*/ 7 w 10"/>
                  <a:gd name="T11" fmla="*/ 7 h 15"/>
                  <a:gd name="T12" fmla="*/ 7 w 10"/>
                  <a:gd name="T13" fmla="*/ 7 h 15"/>
                  <a:gd name="T14" fmla="*/ 10 w 10"/>
                  <a:gd name="T15" fmla="*/ 4 h 15"/>
                  <a:gd name="T16" fmla="*/ 5 w 10"/>
                  <a:gd name="T17" fmla="*/ 0 h 15"/>
                  <a:gd name="T18" fmla="*/ 1 w 10"/>
                  <a:gd name="T19" fmla="*/ 1 h 15"/>
                  <a:gd name="T20" fmla="*/ 1 w 10"/>
                  <a:gd name="T21" fmla="*/ 4 h 15"/>
                  <a:gd name="T22" fmla="*/ 4 w 10"/>
                  <a:gd name="T23" fmla="*/ 3 h 15"/>
                  <a:gd name="T24" fmla="*/ 6 w 10"/>
                  <a:gd name="T25" fmla="*/ 4 h 15"/>
                  <a:gd name="T26" fmla="*/ 4 w 10"/>
                  <a:gd name="T27" fmla="*/ 6 h 15"/>
                  <a:gd name="T28" fmla="*/ 3 w 10"/>
                  <a:gd name="T29" fmla="*/ 6 h 15"/>
                  <a:gd name="T30" fmla="*/ 3 w 10"/>
                  <a:gd name="T31" fmla="*/ 8 h 15"/>
                  <a:gd name="T32" fmla="*/ 4 w 10"/>
                  <a:gd name="T33" fmla="*/ 8 h 15"/>
                  <a:gd name="T34" fmla="*/ 7 w 10"/>
                  <a:gd name="T35" fmla="*/ 11 h 15"/>
                  <a:gd name="T36" fmla="*/ 4 w 10"/>
                  <a:gd name="T37" fmla="*/ 12 h 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"/>
                  <a:gd name="T58" fmla="*/ 0 h 15"/>
                  <a:gd name="T59" fmla="*/ 10 w 10"/>
                  <a:gd name="T60" fmla="*/ 15 h 1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" h="15">
                    <a:moveTo>
                      <a:pt x="4" y="12"/>
                    </a:moveTo>
                    <a:cubicBezTo>
                      <a:pt x="3" y="12"/>
                      <a:pt x="1" y="12"/>
                      <a:pt x="1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3" y="15"/>
                      <a:pt x="4" y="15"/>
                    </a:cubicBezTo>
                    <a:cubicBezTo>
                      <a:pt x="8" y="15"/>
                      <a:pt x="10" y="13"/>
                      <a:pt x="10" y="11"/>
                    </a:cubicBezTo>
                    <a:cubicBezTo>
                      <a:pt x="10" y="9"/>
                      <a:pt x="9" y="8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7"/>
                      <a:pt x="10" y="5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6"/>
                      <a:pt x="5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8"/>
                      <a:pt x="7" y="9"/>
                      <a:pt x="7" y="11"/>
                    </a:cubicBezTo>
                    <a:cubicBezTo>
                      <a:pt x="7" y="12"/>
                      <a:pt x="6" y="12"/>
                      <a:pt x="4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Freeform 39"/>
              <p:cNvSpPr>
                <a:spLocks noEditPoints="1"/>
              </p:cNvSpPr>
              <p:nvPr/>
            </p:nvSpPr>
            <p:spPr bwMode="auto">
              <a:xfrm>
                <a:off x="330" y="0"/>
                <a:ext cx="23" cy="29"/>
              </a:xfrm>
              <a:custGeom>
                <a:avLst/>
                <a:gdLst>
                  <a:gd name="T0" fmla="*/ 7 w 11"/>
                  <a:gd name="T1" fmla="*/ 14 h 14"/>
                  <a:gd name="T2" fmla="*/ 10 w 11"/>
                  <a:gd name="T3" fmla="*/ 14 h 14"/>
                  <a:gd name="T4" fmla="*/ 10 w 11"/>
                  <a:gd name="T5" fmla="*/ 11 h 14"/>
                  <a:gd name="T6" fmla="*/ 11 w 11"/>
                  <a:gd name="T7" fmla="*/ 11 h 14"/>
                  <a:gd name="T8" fmla="*/ 11 w 11"/>
                  <a:gd name="T9" fmla="*/ 8 h 14"/>
                  <a:gd name="T10" fmla="*/ 10 w 11"/>
                  <a:gd name="T11" fmla="*/ 8 h 14"/>
                  <a:gd name="T12" fmla="*/ 10 w 11"/>
                  <a:gd name="T13" fmla="*/ 0 h 14"/>
                  <a:gd name="T14" fmla="*/ 6 w 11"/>
                  <a:gd name="T15" fmla="*/ 0 h 14"/>
                  <a:gd name="T16" fmla="*/ 0 w 11"/>
                  <a:gd name="T17" fmla="*/ 9 h 14"/>
                  <a:gd name="T18" fmla="*/ 0 w 11"/>
                  <a:gd name="T19" fmla="*/ 11 h 14"/>
                  <a:gd name="T20" fmla="*/ 7 w 11"/>
                  <a:gd name="T21" fmla="*/ 11 h 14"/>
                  <a:gd name="T22" fmla="*/ 7 w 11"/>
                  <a:gd name="T23" fmla="*/ 14 h 14"/>
                  <a:gd name="T24" fmla="*/ 3 w 11"/>
                  <a:gd name="T25" fmla="*/ 8 h 14"/>
                  <a:gd name="T26" fmla="*/ 3 w 11"/>
                  <a:gd name="T27" fmla="*/ 8 h 14"/>
                  <a:gd name="T28" fmla="*/ 5 w 11"/>
                  <a:gd name="T29" fmla="*/ 5 h 14"/>
                  <a:gd name="T30" fmla="*/ 7 w 11"/>
                  <a:gd name="T31" fmla="*/ 2 h 14"/>
                  <a:gd name="T32" fmla="*/ 7 w 11"/>
                  <a:gd name="T33" fmla="*/ 2 h 14"/>
                  <a:gd name="T34" fmla="*/ 7 w 11"/>
                  <a:gd name="T35" fmla="*/ 5 h 14"/>
                  <a:gd name="T36" fmla="*/ 7 w 11"/>
                  <a:gd name="T37" fmla="*/ 8 h 14"/>
                  <a:gd name="T38" fmla="*/ 3 w 11"/>
                  <a:gd name="T39" fmla="*/ 8 h 1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1"/>
                  <a:gd name="T61" fmla="*/ 0 h 14"/>
                  <a:gd name="T62" fmla="*/ 11 w 11"/>
                  <a:gd name="T63" fmla="*/ 14 h 1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1" h="14">
                    <a:moveTo>
                      <a:pt x="7" y="14"/>
                    </a:move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lnTo>
                      <a:pt x="7" y="14"/>
                    </a:lnTo>
                    <a:close/>
                    <a:moveTo>
                      <a:pt x="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3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4"/>
                      <a:pt x="7" y="5"/>
                    </a:cubicBezTo>
                    <a:cubicBezTo>
                      <a:pt x="7" y="8"/>
                      <a:pt x="7" y="8"/>
                      <a:pt x="7" y="8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8" name="Group 40"/>
            <p:cNvGrpSpPr/>
            <p:nvPr/>
          </p:nvGrpSpPr>
          <p:grpSpPr bwMode="auto">
            <a:xfrm>
              <a:off x="5553938" y="3200399"/>
              <a:ext cx="220662" cy="222250"/>
              <a:chOff x="0" y="0"/>
              <a:chExt cx="139" cy="140"/>
            </a:xfrm>
          </p:grpSpPr>
          <p:sp>
            <p:nvSpPr>
              <p:cNvPr id="99" name="Oval 4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9" cy="140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Rectangle 42"/>
              <p:cNvSpPr>
                <a:spLocks noChangeArrowheads="1"/>
              </p:cNvSpPr>
              <p:nvPr/>
            </p:nvSpPr>
            <p:spPr bwMode="auto">
              <a:xfrm>
                <a:off x="42" y="19"/>
                <a:ext cx="52" cy="10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zh-CN" sz="1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3" name="组合 112"/>
          <p:cNvGrpSpPr/>
          <p:nvPr/>
        </p:nvGrpSpPr>
        <p:grpSpPr>
          <a:xfrm>
            <a:off x="9170276" y="1738260"/>
            <a:ext cx="914400" cy="968375"/>
            <a:chOff x="7936775" y="3200399"/>
            <a:chExt cx="914400" cy="968375"/>
          </a:xfrm>
        </p:grpSpPr>
        <p:sp>
          <p:nvSpPr>
            <p:cNvPr id="101" name="Oval 43"/>
            <p:cNvSpPr>
              <a:spLocks noChangeArrowheads="1"/>
            </p:cNvSpPr>
            <p:nvPr/>
          </p:nvSpPr>
          <p:spPr bwMode="auto">
            <a:xfrm>
              <a:off x="7936775" y="3254374"/>
              <a:ext cx="914400" cy="914400"/>
            </a:xfrm>
            <a:prstGeom prst="ellipse">
              <a:avLst/>
            </a:prstGeom>
            <a:solidFill>
              <a:srgbClr val="CF9E0A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2" name="Group 44"/>
            <p:cNvGrpSpPr/>
            <p:nvPr/>
          </p:nvGrpSpPr>
          <p:grpSpPr bwMode="auto">
            <a:xfrm>
              <a:off x="8152675" y="3554411"/>
              <a:ext cx="574675" cy="317500"/>
              <a:chOff x="0" y="0"/>
              <a:chExt cx="474" cy="262"/>
            </a:xfrm>
          </p:grpSpPr>
          <p:sp>
            <p:nvSpPr>
              <p:cNvPr id="103" name="Freeform 45"/>
              <p:cNvSpPr>
                <a:spLocks noEditPoints="1"/>
              </p:cNvSpPr>
              <p:nvPr/>
            </p:nvSpPr>
            <p:spPr bwMode="auto">
              <a:xfrm>
                <a:off x="0" y="214"/>
                <a:ext cx="318" cy="48"/>
              </a:xfrm>
              <a:custGeom>
                <a:avLst/>
                <a:gdLst>
                  <a:gd name="T0" fmla="*/ 312 w 318"/>
                  <a:gd name="T1" fmla="*/ 0 h 48"/>
                  <a:gd name="T2" fmla="*/ 6 w 318"/>
                  <a:gd name="T3" fmla="*/ 0 h 48"/>
                  <a:gd name="T4" fmla="*/ 0 w 318"/>
                  <a:gd name="T5" fmla="*/ 23 h 48"/>
                  <a:gd name="T6" fmla="*/ 0 w 318"/>
                  <a:gd name="T7" fmla="*/ 23 h 48"/>
                  <a:gd name="T8" fmla="*/ 0 w 318"/>
                  <a:gd name="T9" fmla="*/ 48 h 48"/>
                  <a:gd name="T10" fmla="*/ 318 w 318"/>
                  <a:gd name="T11" fmla="*/ 48 h 48"/>
                  <a:gd name="T12" fmla="*/ 318 w 318"/>
                  <a:gd name="T13" fmla="*/ 23 h 48"/>
                  <a:gd name="T14" fmla="*/ 318 w 318"/>
                  <a:gd name="T15" fmla="*/ 23 h 48"/>
                  <a:gd name="T16" fmla="*/ 312 w 318"/>
                  <a:gd name="T17" fmla="*/ 0 h 48"/>
                  <a:gd name="T18" fmla="*/ 210 w 318"/>
                  <a:gd name="T19" fmla="*/ 37 h 48"/>
                  <a:gd name="T20" fmla="*/ 108 w 318"/>
                  <a:gd name="T21" fmla="*/ 37 h 48"/>
                  <a:gd name="T22" fmla="*/ 108 w 318"/>
                  <a:gd name="T23" fmla="*/ 25 h 48"/>
                  <a:gd name="T24" fmla="*/ 210 w 318"/>
                  <a:gd name="T25" fmla="*/ 25 h 48"/>
                  <a:gd name="T26" fmla="*/ 210 w 318"/>
                  <a:gd name="T27" fmla="*/ 37 h 4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18"/>
                  <a:gd name="T43" fmla="*/ 0 h 48"/>
                  <a:gd name="T44" fmla="*/ 318 w 318"/>
                  <a:gd name="T45" fmla="*/ 48 h 4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18" h="48">
                    <a:moveTo>
                      <a:pt x="312" y="0"/>
                    </a:moveTo>
                    <a:lnTo>
                      <a:pt x="6" y="0"/>
                    </a:lnTo>
                    <a:lnTo>
                      <a:pt x="0" y="23"/>
                    </a:lnTo>
                    <a:lnTo>
                      <a:pt x="0" y="48"/>
                    </a:lnTo>
                    <a:lnTo>
                      <a:pt x="318" y="48"/>
                    </a:lnTo>
                    <a:lnTo>
                      <a:pt x="318" y="23"/>
                    </a:lnTo>
                    <a:lnTo>
                      <a:pt x="312" y="0"/>
                    </a:lnTo>
                    <a:close/>
                    <a:moveTo>
                      <a:pt x="210" y="37"/>
                    </a:moveTo>
                    <a:lnTo>
                      <a:pt x="108" y="37"/>
                    </a:lnTo>
                    <a:lnTo>
                      <a:pt x="108" y="25"/>
                    </a:lnTo>
                    <a:lnTo>
                      <a:pt x="210" y="25"/>
                    </a:lnTo>
                    <a:lnTo>
                      <a:pt x="210" y="3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46"/>
              <p:cNvSpPr>
                <a:spLocks noChangeArrowheads="1"/>
              </p:cNvSpPr>
              <p:nvPr/>
            </p:nvSpPr>
            <p:spPr bwMode="auto">
              <a:xfrm>
                <a:off x="64" y="56"/>
                <a:ext cx="123" cy="2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47"/>
              <p:cNvSpPr>
                <a:spLocks noChangeArrowheads="1"/>
              </p:cNvSpPr>
              <p:nvPr/>
            </p:nvSpPr>
            <p:spPr bwMode="auto">
              <a:xfrm>
                <a:off x="64" y="100"/>
                <a:ext cx="123" cy="2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48"/>
              <p:cNvSpPr>
                <a:spLocks noChangeArrowheads="1"/>
              </p:cNvSpPr>
              <p:nvPr/>
            </p:nvSpPr>
            <p:spPr bwMode="auto">
              <a:xfrm>
                <a:off x="64" y="143"/>
                <a:ext cx="123" cy="2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Freeform 49"/>
              <p:cNvSpPr/>
              <p:nvPr/>
            </p:nvSpPr>
            <p:spPr bwMode="auto">
              <a:xfrm>
                <a:off x="23" y="0"/>
                <a:ext cx="270" cy="210"/>
              </a:xfrm>
              <a:custGeom>
                <a:avLst/>
                <a:gdLst>
                  <a:gd name="T0" fmla="*/ 130 w 130"/>
                  <a:gd name="T1" fmla="*/ 98 h 101"/>
                  <a:gd name="T2" fmla="*/ 105 w 130"/>
                  <a:gd name="T3" fmla="*/ 90 h 101"/>
                  <a:gd name="T4" fmla="*/ 11 w 130"/>
                  <a:gd name="T5" fmla="*/ 90 h 101"/>
                  <a:gd name="T6" fmla="*/ 11 w 130"/>
                  <a:gd name="T7" fmla="*/ 11 h 101"/>
                  <a:gd name="T8" fmla="*/ 110 w 130"/>
                  <a:gd name="T9" fmla="*/ 11 h 101"/>
                  <a:gd name="T10" fmla="*/ 129 w 130"/>
                  <a:gd name="T11" fmla="*/ 7 h 101"/>
                  <a:gd name="T12" fmla="*/ 130 w 130"/>
                  <a:gd name="T13" fmla="*/ 7 h 101"/>
                  <a:gd name="T14" fmla="*/ 130 w 130"/>
                  <a:gd name="T15" fmla="*/ 0 h 101"/>
                  <a:gd name="T16" fmla="*/ 0 w 130"/>
                  <a:gd name="T17" fmla="*/ 0 h 101"/>
                  <a:gd name="T18" fmla="*/ 0 w 130"/>
                  <a:gd name="T19" fmla="*/ 101 h 101"/>
                  <a:gd name="T20" fmla="*/ 130 w 130"/>
                  <a:gd name="T21" fmla="*/ 101 h 101"/>
                  <a:gd name="T22" fmla="*/ 130 w 130"/>
                  <a:gd name="T23" fmla="*/ 98 h 1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30"/>
                  <a:gd name="T37" fmla="*/ 0 h 101"/>
                  <a:gd name="T38" fmla="*/ 130 w 130"/>
                  <a:gd name="T39" fmla="*/ 101 h 10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30" h="101">
                    <a:moveTo>
                      <a:pt x="130" y="98"/>
                    </a:moveTo>
                    <a:cubicBezTo>
                      <a:pt x="121" y="98"/>
                      <a:pt x="112" y="95"/>
                      <a:pt x="105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6" y="8"/>
                      <a:pt x="122" y="7"/>
                      <a:pt x="129" y="7"/>
                    </a:cubicBezTo>
                    <a:cubicBezTo>
                      <a:pt x="129" y="7"/>
                      <a:pt x="129" y="7"/>
                      <a:pt x="130" y="7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30" y="101"/>
                      <a:pt x="130" y="101"/>
                      <a:pt x="130" y="101"/>
                    </a:cubicBezTo>
                    <a:lnTo>
                      <a:pt x="130" y="9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Freeform 50"/>
              <p:cNvSpPr>
                <a:spLocks noEditPoints="1"/>
              </p:cNvSpPr>
              <p:nvPr/>
            </p:nvSpPr>
            <p:spPr bwMode="auto">
              <a:xfrm>
                <a:off x="193" y="8"/>
                <a:ext cx="281" cy="239"/>
              </a:xfrm>
              <a:custGeom>
                <a:avLst/>
                <a:gdLst>
                  <a:gd name="T0" fmla="*/ 129 w 135"/>
                  <a:gd name="T1" fmla="*/ 92 h 115"/>
                  <a:gd name="T2" fmla="*/ 90 w 135"/>
                  <a:gd name="T3" fmla="*/ 64 h 115"/>
                  <a:gd name="T4" fmla="*/ 88 w 135"/>
                  <a:gd name="T5" fmla="*/ 62 h 115"/>
                  <a:gd name="T6" fmla="*/ 85 w 135"/>
                  <a:gd name="T7" fmla="*/ 30 h 115"/>
                  <a:gd name="T8" fmla="*/ 29 w 135"/>
                  <a:gd name="T9" fmla="*/ 10 h 115"/>
                  <a:gd name="T10" fmla="*/ 11 w 135"/>
                  <a:gd name="T11" fmla="*/ 67 h 115"/>
                  <a:gd name="T12" fmla="*/ 67 w 135"/>
                  <a:gd name="T13" fmla="*/ 87 h 115"/>
                  <a:gd name="T14" fmla="*/ 74 w 135"/>
                  <a:gd name="T15" fmla="*/ 82 h 115"/>
                  <a:gd name="T16" fmla="*/ 76 w 135"/>
                  <a:gd name="T17" fmla="*/ 84 h 115"/>
                  <a:gd name="T18" fmla="*/ 114 w 135"/>
                  <a:gd name="T19" fmla="*/ 112 h 115"/>
                  <a:gd name="T20" fmla="*/ 129 w 135"/>
                  <a:gd name="T21" fmla="*/ 110 h 115"/>
                  <a:gd name="T22" fmla="*/ 131 w 135"/>
                  <a:gd name="T23" fmla="*/ 107 h 115"/>
                  <a:gd name="T24" fmla="*/ 129 w 135"/>
                  <a:gd name="T25" fmla="*/ 92 h 115"/>
                  <a:gd name="T26" fmla="*/ 61 w 135"/>
                  <a:gd name="T27" fmla="*/ 75 h 115"/>
                  <a:gd name="T28" fmla="*/ 23 w 135"/>
                  <a:gd name="T29" fmla="*/ 61 h 115"/>
                  <a:gd name="T30" fmla="*/ 35 w 135"/>
                  <a:gd name="T31" fmla="*/ 22 h 115"/>
                  <a:gd name="T32" fmla="*/ 73 w 135"/>
                  <a:gd name="T33" fmla="*/ 36 h 115"/>
                  <a:gd name="T34" fmla="*/ 61 w 135"/>
                  <a:gd name="T35" fmla="*/ 75 h 1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5"/>
                  <a:gd name="T55" fmla="*/ 0 h 115"/>
                  <a:gd name="T56" fmla="*/ 135 w 135"/>
                  <a:gd name="T57" fmla="*/ 115 h 1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5" h="115">
                    <a:moveTo>
                      <a:pt x="129" y="92"/>
                    </a:moveTo>
                    <a:cubicBezTo>
                      <a:pt x="90" y="64"/>
                      <a:pt x="90" y="64"/>
                      <a:pt x="90" y="64"/>
                    </a:cubicBezTo>
                    <a:cubicBezTo>
                      <a:pt x="89" y="63"/>
                      <a:pt x="89" y="63"/>
                      <a:pt x="88" y="62"/>
                    </a:cubicBezTo>
                    <a:cubicBezTo>
                      <a:pt x="91" y="52"/>
                      <a:pt x="90" y="40"/>
                      <a:pt x="85" y="30"/>
                    </a:cubicBezTo>
                    <a:cubicBezTo>
                      <a:pt x="75" y="9"/>
                      <a:pt x="49" y="0"/>
                      <a:pt x="29" y="10"/>
                    </a:cubicBezTo>
                    <a:cubicBezTo>
                      <a:pt x="9" y="20"/>
                      <a:pt x="0" y="46"/>
                      <a:pt x="11" y="67"/>
                    </a:cubicBezTo>
                    <a:cubicBezTo>
                      <a:pt x="21" y="88"/>
                      <a:pt x="47" y="97"/>
                      <a:pt x="67" y="87"/>
                    </a:cubicBezTo>
                    <a:cubicBezTo>
                      <a:pt x="69" y="85"/>
                      <a:pt x="72" y="84"/>
                      <a:pt x="74" y="82"/>
                    </a:cubicBezTo>
                    <a:cubicBezTo>
                      <a:pt x="74" y="83"/>
                      <a:pt x="75" y="84"/>
                      <a:pt x="76" y="84"/>
                    </a:cubicBezTo>
                    <a:cubicBezTo>
                      <a:pt x="114" y="112"/>
                      <a:pt x="114" y="112"/>
                      <a:pt x="114" y="112"/>
                    </a:cubicBezTo>
                    <a:cubicBezTo>
                      <a:pt x="119" y="115"/>
                      <a:pt x="126" y="114"/>
                      <a:pt x="129" y="110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5" y="102"/>
                      <a:pt x="134" y="95"/>
                      <a:pt x="129" y="92"/>
                    </a:cubicBezTo>
                    <a:close/>
                    <a:moveTo>
                      <a:pt x="61" y="75"/>
                    </a:moveTo>
                    <a:cubicBezTo>
                      <a:pt x="47" y="82"/>
                      <a:pt x="30" y="75"/>
                      <a:pt x="23" y="61"/>
                    </a:cubicBezTo>
                    <a:cubicBezTo>
                      <a:pt x="16" y="46"/>
                      <a:pt x="21" y="29"/>
                      <a:pt x="35" y="22"/>
                    </a:cubicBezTo>
                    <a:cubicBezTo>
                      <a:pt x="49" y="15"/>
                      <a:pt x="66" y="21"/>
                      <a:pt x="73" y="36"/>
                    </a:cubicBezTo>
                    <a:cubicBezTo>
                      <a:pt x="80" y="50"/>
                      <a:pt x="75" y="68"/>
                      <a:pt x="61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9" name="Group 51"/>
            <p:cNvGrpSpPr/>
            <p:nvPr/>
          </p:nvGrpSpPr>
          <p:grpSpPr bwMode="auto">
            <a:xfrm>
              <a:off x="8014563" y="3200399"/>
              <a:ext cx="220662" cy="222250"/>
              <a:chOff x="0" y="0"/>
              <a:chExt cx="139" cy="140"/>
            </a:xfrm>
          </p:grpSpPr>
          <p:sp>
            <p:nvSpPr>
              <p:cNvPr id="110" name="Oval 5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9" cy="140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53"/>
              <p:cNvSpPr>
                <a:spLocks noChangeArrowheads="1"/>
              </p:cNvSpPr>
              <p:nvPr/>
            </p:nvSpPr>
            <p:spPr bwMode="auto">
              <a:xfrm>
                <a:off x="42" y="19"/>
                <a:ext cx="52" cy="10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zh-CN" sz="11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 118"/>
          <p:cNvSpPr/>
          <p:nvPr/>
        </p:nvSpPr>
        <p:spPr bwMode="auto">
          <a:xfrm>
            <a:off x="1676249" y="987545"/>
            <a:ext cx="1776549" cy="482121"/>
          </a:xfrm>
          <a:prstGeom prst="rect">
            <a:avLst/>
          </a:prstGeom>
          <a:solidFill>
            <a:srgbClr val="CF9E0A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8739201" y="987545"/>
            <a:ext cx="1776549" cy="482121"/>
          </a:xfrm>
          <a:prstGeom prst="rect">
            <a:avLst/>
          </a:prstGeom>
          <a:solidFill>
            <a:srgbClr val="CF9E0A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5195154" y="987545"/>
            <a:ext cx="1776549" cy="482121"/>
          </a:xfrm>
          <a:prstGeom prst="rect">
            <a:avLst/>
          </a:prstGeom>
          <a:solidFill>
            <a:srgbClr val="CF9E0A"/>
          </a:solidFill>
          <a:ln w="9525">
            <a:noFill/>
            <a:round/>
          </a:ln>
        </p:spPr>
        <p:txBody>
          <a:bodyPr wrap="none"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1045210" y="3702685"/>
            <a:ext cx="3120390" cy="141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提取日期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、小时数列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hour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添加星期列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weekday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添加月份列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month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1820" y="4017010"/>
            <a:ext cx="3498215" cy="1663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将季节转化为英文季节列season 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将hour,weekday，month,season,holiday,workingday转为分类变量，便于后面分组操作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Ø"/>
            </a:pP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3720" y="4017010"/>
            <a:ext cx="373316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查看是否空值：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describe()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查看是否有异常：箱型图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数据剔除：剔除异常值，使用三倍标准差原则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将结果利用布尔数组返回</a:t>
            </a: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CF9E0A"/>
        </a:solidFill>
        <a:ln w="9525">
          <a:noFill/>
          <a:round/>
        </a:ln>
      </a:spPr>
      <a:bodyPr wrap="none" anchor="ctr"/>
      <a:lstStyle>
        <a:defPPr>
          <a:defRPr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2059</Words>
  <Application>WPS 演示</Application>
  <PresentationFormat>宽屏</PresentationFormat>
  <Paragraphs>244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微软雅黑 Light</vt:lpstr>
      <vt:lpstr>Times New Roman</vt:lpstr>
      <vt:lpstr>Aroly</vt:lpstr>
      <vt:lpstr>GENISO</vt:lpstr>
      <vt:lpstr>Adobe Gothic Std B</vt:lpstr>
      <vt:lpstr>华文行楷</vt:lpstr>
      <vt:lpstr>等线</vt:lpstr>
      <vt:lpstr>Arial Unicode MS</vt:lpstr>
      <vt:lpstr>Calibri</vt:lpstr>
      <vt:lpstr>ADELE</vt:lpstr>
      <vt:lpstr>方正大黑_GBK</vt:lpstr>
      <vt:lpstr>Wide Latin</vt:lpstr>
      <vt:lpstr>黑体</vt:lpstr>
      <vt:lpstr>Yu Gothic UI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moshangdx</dc:creator>
  <cp:lastModifiedBy>心语</cp:lastModifiedBy>
  <cp:revision>109</cp:revision>
  <dcterms:created xsi:type="dcterms:W3CDTF">2016-11-26T04:51:00Z</dcterms:created>
  <dcterms:modified xsi:type="dcterms:W3CDTF">2019-07-21T01:34:56Z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2052-11.1.0.8751</vt:lpwstr>
  </property>
</Properties>
</file>